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61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</p:sldIdLst>
  <p:sldSz cx="12192000" cy="6858000"/>
  <p:notesSz cx="6797675" cy="987425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364" autoAdjust="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32E495F-ED62-4BC8-9474-6266BA0119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01457B-0266-453F-BB0B-8DB9A43527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CDBFC-F654-4252-9347-7624F1F38AB6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BE0AB3-7636-452E-9CD9-426AE18F0B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CE324C-9BA4-4D8A-B398-E0BB000996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1440D-67B4-44C1-8DFB-F4D881E05A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105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886A3-EA8B-488D-8E04-697FB175B09B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5E7AB-A0A3-408D-A6FE-19647805A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15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94980"/>
            <a:ext cx="9144000" cy="1815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75200"/>
            <a:ext cx="9144000" cy="48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76" y="5575087"/>
            <a:ext cx="3077906" cy="1282913"/>
          </a:xfrm>
          <a:prstGeom prst="rect">
            <a:avLst/>
          </a:prstGeom>
        </p:spPr>
      </p:pic>
      <p:pic>
        <p:nvPicPr>
          <p:cNvPr id="21" name="Grafik 15" descr="https://photos-4.dropbox.com/t/2/AAA6kXq1VrVCt7zeCkQnJjqd-Uf0hU3WdLDIzxcA2P5G6Q/12/79661504/jpeg/32x32/1/1449000000/0/2/BE-Logo.jpg/EMOT8z0YkxMgASACKAE/28gZjga5LvkhGHCYzXp5oJMJ4rw03bi62HcdUwelE2o?size_mode=3&amp;size=1280x960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9236" y="5985736"/>
            <a:ext cx="1698002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3713019" y="6086764"/>
            <a:ext cx="1764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partnership with </a:t>
            </a:r>
            <a:endParaRPr lang="uk-U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B73C3D-2AA1-4DFD-B4C2-282E31A7E5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88" y="309245"/>
            <a:ext cx="7425206" cy="175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DF3E56-FBEC-4C30-BF9A-CD49692D76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82" y="5724926"/>
            <a:ext cx="1749556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2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82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74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83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04001"/>
            <a:ext cx="9144000" cy="99201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Project Partners:</a:t>
            </a:r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B73C3D-2AA1-4DFD-B4C2-282E31A7E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88" y="309245"/>
            <a:ext cx="7425206" cy="175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C4D956B-0988-41F8-934F-CFD5C81E9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8" y="5622736"/>
            <a:ext cx="4950519" cy="116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F37B90-63BC-44FD-90A2-5A515A41AE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756" y="3298544"/>
            <a:ext cx="2203171" cy="18803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7DAFA03-70BD-423C-A2D5-E21CC75700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730" y="3575060"/>
            <a:ext cx="2914767" cy="1484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17912C-6835-4F92-B494-58F1D40DA1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01" y="3538017"/>
            <a:ext cx="1354421" cy="15211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2EC3D9F-705C-4145-BA86-3A857A605188}"/>
              </a:ext>
            </a:extLst>
          </p:cNvPr>
          <p:cNvGrpSpPr/>
          <p:nvPr userDrawn="1"/>
        </p:nvGrpSpPr>
        <p:grpSpPr>
          <a:xfrm>
            <a:off x="5995443" y="5626387"/>
            <a:ext cx="5560681" cy="928710"/>
            <a:chOff x="5995443" y="5626387"/>
            <a:chExt cx="5560681" cy="9287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68419E4-9262-402A-A596-A4AFACD85A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278" t="77714" r="1650" b="16471"/>
            <a:stretch/>
          </p:blipFill>
          <p:spPr>
            <a:xfrm>
              <a:off x="5995443" y="5626387"/>
              <a:ext cx="5373280" cy="39734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D77D063-5BFD-4F57-8B7C-C8DDC7292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366" y="5960921"/>
              <a:ext cx="1294671" cy="52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68419E4-9262-402A-A596-A4AFACD85A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118" t="83012" r="14913" b="8750"/>
            <a:stretch/>
          </p:blipFill>
          <p:spPr bwMode="auto">
            <a:xfrm>
              <a:off x="7602601" y="5945485"/>
              <a:ext cx="2235107" cy="6096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68419E4-9262-402A-A596-A4AFACD85A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384" t="83012" r="1650" b="8750"/>
            <a:stretch/>
          </p:blipFill>
          <p:spPr bwMode="auto">
            <a:xfrm>
              <a:off x="9716563" y="5939477"/>
              <a:ext cx="1839561" cy="6096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86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507"/>
            <a:ext cx="10515600" cy="37647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xmlns="" id="{821667DF-760A-40BD-B6DB-D953AD8D6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8" y="5622736"/>
            <a:ext cx="4950519" cy="11697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C06E425-5532-449B-884C-D9F11F59C7BA}"/>
              </a:ext>
            </a:extLst>
          </p:cNvPr>
          <p:cNvGrpSpPr/>
          <p:nvPr userDrawn="1"/>
        </p:nvGrpSpPr>
        <p:grpSpPr>
          <a:xfrm>
            <a:off x="5995443" y="5626387"/>
            <a:ext cx="5560681" cy="928710"/>
            <a:chOff x="5995443" y="5626387"/>
            <a:chExt cx="5560681" cy="9287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050591B-4FF0-4939-A7B3-F11842E88F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278" t="77714" r="1650" b="16471"/>
            <a:stretch/>
          </p:blipFill>
          <p:spPr>
            <a:xfrm>
              <a:off x="5995443" y="5626387"/>
              <a:ext cx="5373280" cy="3973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E874F2F-61DE-4DC3-AEFF-C8FED0F3A1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366" y="5960921"/>
              <a:ext cx="1294671" cy="52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CB52DC8-7A4C-477F-B5A2-9B40215640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118" t="83012" r="14913" b="8750"/>
            <a:stretch/>
          </p:blipFill>
          <p:spPr bwMode="auto">
            <a:xfrm>
              <a:off x="7602601" y="5945485"/>
              <a:ext cx="2235107" cy="6096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7D804BB7-48A6-4F0A-98A6-71E6E9845F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384" t="83012" r="1650" b="8750"/>
            <a:stretch/>
          </p:blipFill>
          <p:spPr bwMode="auto">
            <a:xfrm>
              <a:off x="9716563" y="5939477"/>
              <a:ext cx="1839561" cy="6096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436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55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18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37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220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29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338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3847-D952-4F85-B5DE-DC957C74EAD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D463-7735-4DBF-AF9A-86F0841F05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74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zakon.rada.gov.ua/laws/file/imgs/36/p446528n85-5.emf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zakon.rada.gov.ua/laws/file/imgs/36/p446528n89-6.em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hyperlink" Target="http://zakon.rada.gov.ua/laws/file/imgs/36/p446528n95-7.em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zakon.rada.gov.ua/laws/file/imgs/36/p446528n115-20.emf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zakon.rada.gov.ua/laws/file/imgs/36/p446528n123-23.emf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1BE43BB-A4D7-4D74-9A8A-C44E2A98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0166"/>
            <a:ext cx="9144000" cy="2619878"/>
          </a:xfrm>
        </p:spPr>
        <p:txBody>
          <a:bodyPr>
            <a:noAutofit/>
          </a:bodyPr>
          <a:lstStyle/>
          <a:p>
            <a:r>
              <a:rPr lang="uk-UA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ДИРЕКТИВА РАДИ від </a:t>
            </a:r>
            <a:r>
              <a:rPr lang="en-US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uk-UA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грудня</a:t>
            </a:r>
            <a:r>
              <a:rPr lang="en-US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1974 </a:t>
            </a:r>
            <a:r>
              <a:rPr lang="uk-UA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року про наближення законодавства країн-членів стосовно пляшок, які використовуються як мірні ємності</a:t>
            </a:r>
            <a:r>
              <a:rPr lang="en-US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75/107/</a:t>
            </a:r>
            <a:r>
              <a:rPr lang="uk-UA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36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1F40AF1B-3DFE-4DC1-9AD2-ED401E5FF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75200"/>
            <a:ext cx="9753600" cy="736600"/>
          </a:xfrm>
        </p:spPr>
        <p:txBody>
          <a:bodyPr>
            <a:noAutofit/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WELMEC 6.12, 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Видання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Довідник щодо застосування Директиви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75/107/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стосовно пляшок, які використовуються як мірні ємності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176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990599" y="125413"/>
            <a:ext cx="1035599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cs typeface="Arial" panose="020B0604020202020204" pitchFamily="34" charset="0"/>
              </a:rPr>
              <a:t>Три основні типи європейського законодавства, що тісно </a:t>
            </a:r>
            <a:r>
              <a:rPr lang="uk-UA" altLang="en-US" sz="2000" dirty="0" err="1" smtClean="0">
                <a:cs typeface="Arial" panose="020B0604020202020204" pitchFamily="34" charset="0"/>
              </a:rPr>
              <a:t>взаємопов</a:t>
            </a:r>
            <a:r>
              <a:rPr lang="en-US" altLang="en-US" sz="2000" dirty="0" smtClean="0">
                <a:cs typeface="Arial" panose="020B0604020202020204" pitchFamily="34" charset="0"/>
              </a:rPr>
              <a:t>’</a:t>
            </a:r>
            <a:r>
              <a:rPr lang="uk-UA" altLang="en-US" sz="2000" dirty="0" err="1" smtClean="0">
                <a:cs typeface="Arial" panose="020B0604020202020204" pitchFamily="34" charset="0"/>
              </a:rPr>
              <a:t>язане</a:t>
            </a:r>
            <a:r>
              <a:rPr lang="uk-UA" altLang="en-US" sz="2000" dirty="0" smtClean="0">
                <a:cs typeface="Arial" panose="020B0604020202020204" pitchFamily="34" charset="0"/>
              </a:rPr>
              <a:t> з інфраструктурою метрології в Європі</a:t>
            </a:r>
            <a:r>
              <a:rPr lang="en-US" altLang="en-US" sz="2000" dirty="0" smtClean="0">
                <a:cs typeface="Arial" panose="020B0604020202020204" pitchFamily="34" charset="0"/>
              </a:rPr>
              <a:t>: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363" y="833438"/>
            <a:ext cx="11900086" cy="22853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363" y="3268266"/>
            <a:ext cx="11900086" cy="1181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6363" y="4498051"/>
            <a:ext cx="11900086" cy="1095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8468" y="712788"/>
            <a:ext cx="1167587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1. </a:t>
            </a:r>
            <a:r>
              <a:rPr lang="uk-UA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РЕГЛАМЕНТИ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uk-UA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Є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):</a:t>
            </a:r>
          </a:p>
          <a:p>
            <a:pPr algn="just">
              <a:defRPr/>
            </a:pPr>
            <a:r>
              <a:rPr lang="en-US" sz="2000" dirty="0" smtClean="0">
                <a:cs typeface="Arial" panose="020B0604020202020204" pitchFamily="34" charset="0"/>
              </a:rPr>
              <a:t>* </a:t>
            </a:r>
            <a:r>
              <a:rPr lang="uk-UA" sz="2000" dirty="0" smtClean="0">
                <a:cs typeface="Arial" panose="020B0604020202020204" pitchFamily="34" charset="0"/>
              </a:rPr>
              <a:t>№</a:t>
            </a:r>
            <a:r>
              <a:rPr lang="en-US" sz="2000" dirty="0" smtClean="0">
                <a:cs typeface="Arial" panose="020B0604020202020204" pitchFamily="34" charset="0"/>
              </a:rPr>
              <a:t>764/2008 </a:t>
            </a:r>
            <a:r>
              <a:rPr lang="uk-UA" sz="2000" dirty="0">
                <a:cs typeface="Arial" panose="020B0604020202020204" pitchFamily="34" charset="0"/>
              </a:rPr>
              <a:t>ЄВРОПЕЙСЬКОГО ПАРЛАМЕНТУ ТА РАДИ від 9 липня 2008 року, що встановлює процедури, пов’язані із застосуванням певних національних технічних норм до продуктів,  що законно продаються в іншій державі-члені, та що припиняє дію Рішення №</a:t>
            </a:r>
            <a:r>
              <a:rPr lang="en-US" sz="2000" dirty="0">
                <a:cs typeface="Arial" panose="020B0604020202020204" pitchFamily="34" charset="0"/>
              </a:rPr>
              <a:t>3052/95/</a:t>
            </a:r>
            <a:r>
              <a:rPr lang="uk-UA" sz="2000" dirty="0">
                <a:cs typeface="Arial" panose="020B0604020202020204" pitchFamily="34" charset="0"/>
              </a:rPr>
              <a:t>Є</a:t>
            </a:r>
            <a:r>
              <a:rPr lang="en-US" sz="2000" dirty="0">
                <a:cs typeface="Arial" panose="020B0604020202020204" pitchFamily="34" charset="0"/>
              </a:rPr>
              <a:t>C;</a:t>
            </a:r>
          </a:p>
          <a:p>
            <a:pPr algn="just">
              <a:defRPr/>
            </a:pPr>
            <a:r>
              <a:rPr lang="en-US" sz="2000" dirty="0">
                <a:cs typeface="Arial" panose="020B0604020202020204" pitchFamily="34" charset="0"/>
              </a:rPr>
              <a:t>* </a:t>
            </a:r>
            <a:r>
              <a:rPr lang="uk-UA" sz="2000" dirty="0" smtClean="0">
                <a:cs typeface="Arial" panose="020B0604020202020204" pitchFamily="34" charset="0"/>
              </a:rPr>
              <a:t>№</a:t>
            </a:r>
            <a:r>
              <a:rPr lang="en-US" sz="2000" dirty="0" smtClean="0">
                <a:cs typeface="Arial" panose="020B0604020202020204" pitchFamily="34" charset="0"/>
              </a:rPr>
              <a:t>765/2008 </a:t>
            </a:r>
            <a:r>
              <a:rPr lang="uk-UA" sz="2000" dirty="0">
                <a:cs typeface="Arial" panose="020B0604020202020204" pitchFamily="34" charset="0"/>
              </a:rPr>
              <a:t>ЄВРОПЕЙСЬКОГО ПАРЛАМЕНТУ ТА РАДИ від 9 липня 2008 року, яким встановлюються вимоги щодо акредитації та ринкового нагляду стосовно реалізації продукції та скасовується Регламент (Є</a:t>
            </a:r>
            <a:r>
              <a:rPr lang="en-US" sz="2000" dirty="0">
                <a:cs typeface="Arial" panose="020B0604020202020204" pitchFamily="34" charset="0"/>
              </a:rPr>
              <a:t>EC</a:t>
            </a:r>
            <a:r>
              <a:rPr lang="uk-UA" sz="2000" dirty="0">
                <a:cs typeface="Arial" panose="020B0604020202020204" pitchFamily="34" charset="0"/>
              </a:rPr>
              <a:t>) № 339/93.</a:t>
            </a:r>
            <a:endParaRPr lang="en-US" sz="2000" dirty="0">
              <a:cs typeface="Arial" panose="020B0604020202020204" pitchFamily="34" charset="0"/>
            </a:endParaRPr>
          </a:p>
          <a:p>
            <a:pPr algn="just">
              <a:defRPr/>
            </a:pPr>
            <a:endParaRPr lang="en-US" sz="800" dirty="0">
              <a:cs typeface="Arial" panose="020B0604020202020204" pitchFamily="34" charset="0"/>
            </a:endParaRPr>
          </a:p>
          <a:p>
            <a:pPr algn="just">
              <a:defRPr/>
            </a:pPr>
            <a:endParaRPr lang="uk-UA" sz="20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uk-UA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РІШЕННЯ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uk-UA" sz="2000" dirty="0" smtClean="0">
                <a:cs typeface="Arial" panose="020B0604020202020204" pitchFamily="34" charset="0"/>
              </a:rPr>
              <a:t>№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768/2008/EC </a:t>
            </a:r>
            <a:r>
              <a:rPr lang="uk-UA" sz="2000" dirty="0">
                <a:cs typeface="Arial" panose="020B0604020202020204" pitchFamily="34" charset="0"/>
              </a:rPr>
              <a:t>ЄВРОПЕЙСЬКОГО ПАРЛАМЕНТУ ТА РАДИ від </a:t>
            </a:r>
            <a:r>
              <a:rPr lang="en-US" sz="2000" b="0" dirty="0" smtClean="0">
                <a:cs typeface="Arial" panose="020B0604020202020204" pitchFamily="34" charset="0"/>
              </a:rPr>
              <a:t>9 </a:t>
            </a:r>
            <a:r>
              <a:rPr lang="uk-UA" sz="2000" dirty="0">
                <a:cs typeface="Arial" panose="020B0604020202020204" pitchFamily="34" charset="0"/>
              </a:rPr>
              <a:t>липня 2008 року</a:t>
            </a:r>
            <a:r>
              <a:rPr lang="en-US" sz="2000" b="0" dirty="0" smtClean="0">
                <a:cs typeface="Arial" panose="020B0604020202020204" pitchFamily="34" charset="0"/>
              </a:rPr>
              <a:t> </a:t>
            </a:r>
            <a:r>
              <a:rPr lang="ru-RU" sz="2000" dirty="0">
                <a:cs typeface="Arial" panose="020B0604020202020204" pitchFamily="34" charset="0"/>
              </a:rPr>
              <a:t>про </a:t>
            </a:r>
            <a:r>
              <a:rPr lang="ru-RU" sz="2000" dirty="0" err="1">
                <a:cs typeface="Arial" panose="020B0604020202020204" pitchFamily="34" charset="0"/>
              </a:rPr>
              <a:t>загальні</a:t>
            </a:r>
            <a:r>
              <a:rPr lang="ru-RU" sz="2000" dirty="0">
                <a:cs typeface="Arial" panose="020B0604020202020204" pitchFamily="34" charset="0"/>
              </a:rPr>
              <a:t> рамки </a:t>
            </a:r>
            <a:r>
              <a:rPr lang="ru-RU" sz="2000" dirty="0" err="1">
                <a:cs typeface="Arial" panose="020B0604020202020204" pitchFamily="34" charset="0"/>
              </a:rPr>
              <a:t>реалізації</a:t>
            </a: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 err="1">
                <a:cs typeface="Arial" panose="020B0604020202020204" pitchFamily="34" charset="0"/>
              </a:rPr>
              <a:t>продукції</a:t>
            </a:r>
            <a:r>
              <a:rPr lang="ru-RU" sz="2000" dirty="0">
                <a:cs typeface="Arial" panose="020B0604020202020204" pitchFamily="34" charset="0"/>
              </a:rPr>
              <a:t> та </a:t>
            </a:r>
            <a:r>
              <a:rPr lang="ru-RU" sz="2000" dirty="0" err="1">
                <a:cs typeface="Arial" panose="020B0604020202020204" pitchFamily="34" charset="0"/>
              </a:rPr>
              <a:t>скасування</a:t>
            </a: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 err="1">
                <a:cs typeface="Arial" panose="020B0604020202020204" pitchFamily="34" charset="0"/>
              </a:rPr>
              <a:t>Рішення</a:t>
            </a:r>
            <a:r>
              <a:rPr lang="ru-RU" sz="2000" dirty="0">
                <a:cs typeface="Arial" panose="020B0604020202020204" pitchFamily="34" charset="0"/>
              </a:rPr>
              <a:t> Ради 93/465/ЄЕС</a:t>
            </a:r>
            <a:r>
              <a:rPr lang="en-US" sz="2000" dirty="0">
                <a:cs typeface="Arial" panose="020B0604020202020204" pitchFamily="34" charset="0"/>
              </a:rPr>
              <a:t>. </a:t>
            </a:r>
          </a:p>
          <a:p>
            <a:pPr algn="just">
              <a:defRPr/>
            </a:pPr>
            <a:endParaRPr lang="en-US" sz="800" dirty="0">
              <a:cs typeface="Arial" panose="020B0604020202020204" pitchFamily="34" charset="0"/>
            </a:endParaRPr>
          </a:p>
          <a:p>
            <a:pPr algn="just">
              <a:defRPr/>
            </a:pPr>
            <a:endParaRPr lang="en-US" sz="800" dirty="0"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3. </a:t>
            </a:r>
            <a:r>
              <a:rPr lang="uk-UA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ДИРЕКТИВИ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000" dirty="0">
                <a:cs typeface="Arial" panose="020B0604020202020204" pitchFamily="34" charset="0"/>
              </a:rPr>
              <a:t>NAWI </a:t>
            </a:r>
            <a:r>
              <a:rPr lang="en-US" sz="2000" dirty="0" smtClean="0">
                <a:cs typeface="Arial" panose="020B0604020202020204" pitchFamily="34" charset="0"/>
              </a:rPr>
              <a:t>2014/31/</a:t>
            </a:r>
            <a:r>
              <a:rPr lang="uk-UA" sz="2000" dirty="0" smtClean="0">
                <a:cs typeface="Arial" panose="020B0604020202020204" pitchFamily="34" charset="0"/>
              </a:rPr>
              <a:t>ЄС</a:t>
            </a:r>
            <a:r>
              <a:rPr lang="en-US" sz="2000" dirty="0" smtClean="0">
                <a:cs typeface="Arial" panose="020B0604020202020204" pitchFamily="34" charset="0"/>
              </a:rPr>
              <a:t>; </a:t>
            </a:r>
            <a:r>
              <a:rPr lang="en-US" sz="2000" dirty="0">
                <a:cs typeface="Arial" panose="020B0604020202020204" pitchFamily="34" charset="0"/>
              </a:rPr>
              <a:t>MID </a:t>
            </a:r>
            <a:r>
              <a:rPr lang="en-US" sz="2000" dirty="0" smtClean="0">
                <a:cs typeface="Arial" panose="020B0604020202020204" pitchFamily="34" charset="0"/>
              </a:rPr>
              <a:t>2014/32/</a:t>
            </a:r>
            <a:r>
              <a:rPr lang="uk-UA" sz="2000" dirty="0" smtClean="0">
                <a:cs typeface="Arial" panose="020B0604020202020204" pitchFamily="34" charset="0"/>
              </a:rPr>
              <a:t>ЄС</a:t>
            </a:r>
            <a:r>
              <a:rPr lang="en-US" sz="2000" dirty="0" smtClean="0">
                <a:cs typeface="Arial" panose="020B0604020202020204" pitchFamily="34" charset="0"/>
              </a:rPr>
              <a:t>;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MCB </a:t>
            </a:r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75/107/EEC; PPP </a:t>
            </a:r>
            <a:r>
              <a:rPr lang="en-GB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76/211/</a:t>
            </a:r>
            <a:r>
              <a:rPr lang="uk-UA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Є</a:t>
            </a:r>
            <a:r>
              <a:rPr lang="en-GB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CC </a:t>
            </a:r>
            <a:r>
              <a:rPr lang="uk-UA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та</a:t>
            </a:r>
            <a:r>
              <a:rPr lang="en-GB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2007/45/</a:t>
            </a:r>
            <a:r>
              <a:rPr lang="uk-UA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Є</a:t>
            </a: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; Units </a:t>
            </a:r>
            <a:r>
              <a:rPr lang="en-US" sz="2000" dirty="0" smtClean="0">
                <a:cs typeface="Arial" panose="020B0604020202020204" pitchFamily="34" charset="0"/>
              </a:rPr>
              <a:t>2009/3/</a:t>
            </a:r>
            <a:r>
              <a:rPr lang="uk-UA" sz="2000" dirty="0" smtClean="0">
                <a:cs typeface="Arial" panose="020B0604020202020204" pitchFamily="34" charset="0"/>
              </a:rPr>
              <a:t>Є</a:t>
            </a:r>
            <a:r>
              <a:rPr lang="en-US" sz="2000" dirty="0" smtClean="0">
                <a:cs typeface="Arial" panose="020B0604020202020204" pitchFamily="34" charset="0"/>
              </a:rPr>
              <a:t>C</a:t>
            </a:r>
            <a:r>
              <a:rPr lang="uk-UA" sz="2000" dirty="0" smtClean="0">
                <a:cs typeface="Arial" panose="020B0604020202020204" pitchFamily="34" charset="0"/>
              </a:rPr>
              <a:t> та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GB" sz="2000" dirty="0" smtClean="0">
                <a:cs typeface="Arial" panose="020B0604020202020204" pitchFamily="34" charset="0"/>
              </a:rPr>
              <a:t>80/181/</a:t>
            </a:r>
            <a:r>
              <a:rPr lang="uk-UA" sz="2000" dirty="0" smtClean="0">
                <a:cs typeface="Arial" panose="020B0604020202020204" pitchFamily="34" charset="0"/>
              </a:rPr>
              <a:t>Є</a:t>
            </a:r>
            <a:r>
              <a:rPr lang="en-GB" sz="2000" dirty="0" smtClean="0">
                <a:cs typeface="Arial" panose="020B0604020202020204" pitchFamily="34" charset="0"/>
              </a:rPr>
              <a:t>EC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596040"/>
            <a:ext cx="12021671" cy="4627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780620"/>
            <a:ext cx="99822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1900" i="1" dirty="0" smtClean="0"/>
              <a:t>Дія цієї Директиви</a:t>
            </a:r>
            <a:r>
              <a:rPr lang="en-US" altLang="en-US" sz="1900" i="1" dirty="0" smtClean="0"/>
              <a:t> </a:t>
            </a:r>
            <a:r>
              <a:rPr lang="ru-RU" sz="1900" i="1" dirty="0" err="1" smtClean="0"/>
              <a:t>поширюється</a:t>
            </a:r>
            <a:r>
              <a:rPr lang="ru-RU" sz="1900" i="1" dirty="0" smtClean="0"/>
              <a:t> на </a:t>
            </a:r>
            <a:r>
              <a:rPr lang="ru-RU" sz="1900" i="1" dirty="0" err="1" smtClean="0"/>
              <a:t>ємності</a:t>
            </a:r>
            <a:r>
              <a:rPr lang="ru-RU" sz="1900" i="1" dirty="0" smtClean="0"/>
              <a:t>, </a:t>
            </a:r>
            <a:r>
              <a:rPr lang="ru-RU" sz="1900" i="1" dirty="0" err="1" smtClean="0"/>
              <a:t>що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виготовлені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із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скла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або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іншої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речовини</a:t>
            </a:r>
            <a:r>
              <a:rPr lang="ru-RU" sz="1900" i="1" dirty="0" smtClean="0"/>
              <a:t>, яка </a:t>
            </a:r>
            <a:r>
              <a:rPr lang="ru-RU" sz="1900" i="1" dirty="0" err="1" smtClean="0"/>
              <a:t>має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такі</a:t>
            </a:r>
            <a:r>
              <a:rPr lang="ru-RU" sz="1900" i="1" dirty="0" smtClean="0"/>
              <a:t> характеристики </a:t>
            </a:r>
            <a:r>
              <a:rPr lang="ru-RU" sz="1900" i="1" dirty="0" err="1" smtClean="0"/>
              <a:t>жорсткості</a:t>
            </a:r>
            <a:r>
              <a:rPr lang="ru-RU" sz="1900" i="1" dirty="0" smtClean="0"/>
              <a:t> та </a:t>
            </a:r>
            <a:r>
              <a:rPr lang="ru-RU" sz="1900" i="1" dirty="0" err="1" smtClean="0"/>
              <a:t>стабільності</a:t>
            </a:r>
            <a:r>
              <a:rPr lang="ru-RU" sz="1900" i="1" dirty="0" smtClean="0"/>
              <a:t>, </a:t>
            </a:r>
            <a:r>
              <a:rPr lang="ru-RU" sz="1900" i="1" dirty="0" err="1" smtClean="0"/>
              <a:t>що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забезпечують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їй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такі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самі</a:t>
            </a:r>
            <a:r>
              <a:rPr lang="ru-RU" sz="1900" i="1" dirty="0" smtClean="0"/>
              <a:t>, як у </a:t>
            </a:r>
            <a:r>
              <a:rPr lang="ru-RU" sz="1900" i="1" dirty="0" err="1" smtClean="0"/>
              <a:t>скла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метрологічні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властивості</a:t>
            </a:r>
            <a:r>
              <a:rPr lang="ru-RU" sz="1900" i="1" dirty="0" smtClean="0"/>
              <a:t>, а </a:t>
            </a:r>
            <a:r>
              <a:rPr lang="ru-RU" sz="1900" i="1" dirty="0" err="1" smtClean="0"/>
              <a:t>також</a:t>
            </a:r>
            <a:r>
              <a:rPr lang="en-US" altLang="en-US" sz="1900" i="1" dirty="0" smtClean="0"/>
              <a:t>:</a:t>
            </a:r>
          </a:p>
          <a:p>
            <a:pPr algn="just"/>
            <a:endParaRPr lang="en-US" altLang="en-US" sz="1900" i="1" dirty="0" smtClean="0"/>
          </a:p>
          <a:p>
            <a:pPr algn="just"/>
            <a:r>
              <a:rPr lang="ru-RU" sz="1900" b="0" i="1" dirty="0"/>
              <a:t>1. </a:t>
            </a:r>
            <a:r>
              <a:rPr lang="ru-RU" sz="1900" i="1" dirty="0" err="1" smtClean="0">
                <a:solidFill>
                  <a:srgbClr val="FF0000"/>
                </a:solidFill>
              </a:rPr>
              <a:t>закупорюються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або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сконструйовані</a:t>
            </a:r>
            <a:r>
              <a:rPr lang="ru-RU" sz="1900" i="1" dirty="0" smtClean="0">
                <a:solidFill>
                  <a:srgbClr val="FF0000"/>
                </a:solidFill>
              </a:rPr>
              <a:t> таким чином, </a:t>
            </a:r>
            <a:r>
              <a:rPr lang="ru-RU" sz="1900" i="1" dirty="0" err="1" smtClean="0">
                <a:solidFill>
                  <a:srgbClr val="FF0000"/>
                </a:solidFill>
              </a:rPr>
              <a:t>щоб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закупорюватися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smtClean="0"/>
              <a:t>та </a:t>
            </a:r>
            <a:r>
              <a:rPr lang="ru-RU" sz="1900" i="1" dirty="0" err="1" smtClean="0"/>
              <a:t>призначені</a:t>
            </a:r>
            <a:r>
              <a:rPr lang="ru-RU" sz="1900" i="1" dirty="0" smtClean="0"/>
              <a:t> для </a:t>
            </a:r>
            <a:r>
              <a:rPr lang="ru-RU" sz="1900" i="1" dirty="0" err="1" smtClean="0"/>
              <a:t>зберігання</a:t>
            </a:r>
            <a:r>
              <a:rPr lang="ru-RU" sz="1900" i="1" dirty="0" smtClean="0"/>
              <a:t>, </a:t>
            </a:r>
            <a:r>
              <a:rPr lang="ru-RU" sz="1900" i="1" dirty="0" err="1" smtClean="0"/>
              <a:t>транспортування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або</a:t>
            </a:r>
            <a:r>
              <a:rPr lang="ru-RU" sz="1900" i="1" dirty="0" smtClean="0"/>
              <a:t> доставки </a:t>
            </a:r>
            <a:r>
              <a:rPr lang="ru-RU" sz="1900" i="1" dirty="0" err="1" smtClean="0"/>
              <a:t>рідини</a:t>
            </a:r>
            <a:r>
              <a:rPr lang="ru-RU" sz="1900" i="1" dirty="0" smtClean="0"/>
              <a:t>,</a:t>
            </a:r>
            <a:endParaRPr lang="en-US" altLang="en-US" sz="1900" i="1" dirty="0" smtClean="0"/>
          </a:p>
          <a:p>
            <a:pPr algn="just"/>
            <a:endParaRPr lang="en-US" altLang="en-US" sz="1900" i="1" dirty="0" smtClean="0"/>
          </a:p>
          <a:p>
            <a:pPr algn="just"/>
            <a:r>
              <a:rPr lang="en-US" altLang="en-US" sz="1900" b="0" i="1" dirty="0" smtClean="0"/>
              <a:t>2. </a:t>
            </a:r>
            <a:r>
              <a:rPr lang="ru-RU" sz="1900" i="1" dirty="0" err="1" smtClean="0">
                <a:solidFill>
                  <a:srgbClr val="FF0000"/>
                </a:solidFill>
              </a:rPr>
              <a:t>мають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номінальну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місткість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від</a:t>
            </a:r>
            <a:r>
              <a:rPr lang="ru-RU" sz="1900" i="1" dirty="0" smtClean="0">
                <a:solidFill>
                  <a:srgbClr val="FF0000"/>
                </a:solidFill>
              </a:rPr>
              <a:t> 0,05 до 5 </a:t>
            </a:r>
            <a:r>
              <a:rPr lang="ru-RU" sz="1900" i="1" dirty="0" err="1" smtClean="0">
                <a:solidFill>
                  <a:srgbClr val="FF0000"/>
                </a:solidFill>
              </a:rPr>
              <a:t>літрів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включно</a:t>
            </a:r>
            <a:r>
              <a:rPr lang="en-US" altLang="en-US" sz="1900" i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endParaRPr lang="en-US" altLang="en-US" sz="1900" i="1" dirty="0" smtClean="0"/>
          </a:p>
          <a:p>
            <a:pPr algn="just"/>
            <a:r>
              <a:rPr lang="en-US" altLang="en-US" sz="1900" b="0" i="1" dirty="0" smtClean="0"/>
              <a:t>3.</a:t>
            </a:r>
            <a:r>
              <a:rPr lang="uk-UA" altLang="en-US" sz="1900" b="0" i="1" dirty="0"/>
              <a:t> </a:t>
            </a:r>
            <a:r>
              <a:rPr lang="ru-RU" sz="1900" i="1" dirty="0" err="1" smtClean="0"/>
              <a:t>мають</a:t>
            </a:r>
            <a:r>
              <a:rPr lang="ru-RU" sz="1900" dirty="0" smtClean="0"/>
              <a:t> </a:t>
            </a:r>
            <a:r>
              <a:rPr lang="en-US" altLang="en-US" sz="1900" i="1" dirty="0" smtClean="0"/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метрологічні</a:t>
            </a:r>
            <a:r>
              <a:rPr lang="ru-RU" sz="1900" i="1" dirty="0" smtClean="0">
                <a:solidFill>
                  <a:srgbClr val="FF0000"/>
                </a:solidFill>
              </a:rPr>
              <a:t> характеристики </a:t>
            </a:r>
            <a:r>
              <a:rPr lang="en-US" altLang="en-US" sz="1900" i="1" dirty="0" smtClean="0"/>
              <a:t>(</a:t>
            </a:r>
            <a:r>
              <a:rPr lang="ru-RU" sz="1900" i="1" dirty="0" smtClean="0"/>
              <a:t>характеристики, </a:t>
            </a:r>
            <a:r>
              <a:rPr lang="ru-RU" sz="1900" i="1" dirty="0" err="1" smtClean="0"/>
              <a:t>пов'язані</a:t>
            </a:r>
            <a:r>
              <a:rPr lang="ru-RU" sz="1900" i="1" dirty="0" smtClean="0"/>
              <a:t> з </a:t>
            </a:r>
            <a:r>
              <a:rPr lang="ru-RU" sz="1900" i="1" dirty="0" err="1" smtClean="0"/>
              <a:t>конструкцією</a:t>
            </a:r>
            <a:r>
              <a:rPr lang="ru-RU" sz="1900" i="1" dirty="0" smtClean="0"/>
              <a:t> та </a:t>
            </a:r>
            <a:r>
              <a:rPr lang="ru-RU" sz="1900" i="1" dirty="0" err="1" smtClean="0"/>
              <a:t>аналогічністю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процесу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виготовлення</a:t>
            </a:r>
            <a:r>
              <a:rPr lang="en-US" altLang="en-US" sz="1900" i="1" dirty="0" smtClean="0"/>
              <a:t>)</a:t>
            </a:r>
            <a:r>
              <a:rPr lang="uk-UA" altLang="en-US" sz="1900" i="1" dirty="0" smtClean="0"/>
              <a:t>, </a:t>
            </a:r>
            <a:r>
              <a:rPr lang="ru-RU" sz="1900" i="1" dirty="0" err="1" smtClean="0"/>
              <a:t>які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дають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змогу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використовувати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їх</a:t>
            </a:r>
            <a:r>
              <a:rPr lang="ru-RU" sz="1900" i="1" dirty="0" smtClean="0"/>
              <a:t> як </a:t>
            </a:r>
            <a:r>
              <a:rPr lang="ru-RU" sz="1900" i="1" dirty="0" err="1" smtClean="0"/>
              <a:t>мірні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ємності</a:t>
            </a:r>
            <a:r>
              <a:rPr lang="en-US" altLang="en-US" sz="1900" i="1" dirty="0" smtClean="0"/>
              <a:t>, </a:t>
            </a:r>
            <a:r>
              <a:rPr lang="ru-RU" sz="1900" i="1" dirty="0" smtClean="0"/>
              <a:t>у </a:t>
            </a:r>
            <a:r>
              <a:rPr lang="ru-RU" sz="1900" i="1" dirty="0" err="1" smtClean="0"/>
              <a:t>разі</a:t>
            </a:r>
            <a:r>
              <a:rPr lang="ru-RU" sz="1900" i="1" dirty="0" smtClean="0"/>
              <a:t>, коли </a:t>
            </a:r>
            <a:r>
              <a:rPr lang="ru-RU" sz="1900" i="1" dirty="0" err="1" smtClean="0">
                <a:solidFill>
                  <a:srgbClr val="FF0000"/>
                </a:solidFill>
              </a:rPr>
              <a:t>їх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наповнюють</a:t>
            </a:r>
            <a:r>
              <a:rPr lang="ru-RU" sz="1900" i="1" dirty="0" smtClean="0">
                <a:solidFill>
                  <a:srgbClr val="FF0000"/>
                </a:solidFill>
              </a:rPr>
              <a:t> до </a:t>
            </a:r>
            <a:r>
              <a:rPr lang="ru-RU" sz="1900" i="1" dirty="0" err="1" smtClean="0">
                <a:solidFill>
                  <a:srgbClr val="FF0000"/>
                </a:solidFill>
              </a:rPr>
              <a:t>встановленого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рівня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uk-UA" altLang="en-US" sz="1900" i="1" dirty="0" smtClean="0"/>
              <a:t>або</a:t>
            </a:r>
            <a:r>
              <a:rPr lang="en-US" altLang="en-US" sz="1900" i="1" dirty="0" smtClean="0"/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визначеного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відсотка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їх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повної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місткості</a:t>
            </a:r>
            <a:r>
              <a:rPr lang="ru-RU" sz="1900" i="1" dirty="0" smtClean="0">
                <a:solidFill>
                  <a:srgbClr val="FF0000"/>
                </a:solidFill>
              </a:rPr>
              <a:t>,</a:t>
            </a:r>
            <a:r>
              <a:rPr lang="en-US" altLang="en-US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u="sng" dirty="0" err="1" smtClean="0"/>
              <a:t>їх</a:t>
            </a:r>
            <a:r>
              <a:rPr lang="ru-RU" sz="1900" i="1" u="sng" dirty="0" smtClean="0"/>
              <a:t> </a:t>
            </a:r>
            <a:r>
              <a:rPr lang="ru-RU" sz="1900" i="1" u="sng" dirty="0" err="1" smtClean="0"/>
              <a:t>вміст</a:t>
            </a:r>
            <a:r>
              <a:rPr lang="ru-RU" sz="1900" i="1" u="sng" dirty="0" smtClean="0"/>
              <a:t> </a:t>
            </a:r>
            <a:r>
              <a:rPr lang="ru-RU" sz="1900" i="1" u="sng" dirty="0" err="1" smtClean="0"/>
              <a:t>може</a:t>
            </a:r>
            <a:r>
              <a:rPr lang="ru-RU" sz="1900" i="1" u="sng" dirty="0" smtClean="0"/>
              <a:t> бути </a:t>
            </a:r>
            <a:r>
              <a:rPr lang="ru-RU" sz="1900" i="1" u="sng" dirty="0" err="1" smtClean="0"/>
              <a:t>виміряний</a:t>
            </a:r>
            <a:r>
              <a:rPr lang="ru-RU" sz="1900" i="1" u="sng" dirty="0" smtClean="0"/>
              <a:t> з </a:t>
            </a:r>
            <a:r>
              <a:rPr lang="ru-RU" sz="1900" i="1" u="sng" dirty="0" err="1" smtClean="0"/>
              <a:t>достатньою</a:t>
            </a:r>
            <a:r>
              <a:rPr lang="ru-RU" sz="1900" i="1" u="sng" dirty="0" smtClean="0"/>
              <a:t> </a:t>
            </a:r>
            <a:r>
              <a:rPr lang="ru-RU" sz="1900" i="1" u="sng" dirty="0" err="1" smtClean="0"/>
              <a:t>точністю</a:t>
            </a:r>
            <a:r>
              <a:rPr lang="en-US" altLang="en-US" sz="1900" i="1" u="sng" dirty="0" smtClean="0"/>
              <a:t>.</a:t>
            </a:r>
          </a:p>
          <a:p>
            <a:pPr algn="just"/>
            <a:endParaRPr lang="en-US" altLang="en-US" sz="2400" i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85247" y="228170"/>
            <a:ext cx="550993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/>
              <a:t>Директива</a:t>
            </a:r>
            <a:r>
              <a:rPr lang="en-US" altLang="en-US" sz="2000" dirty="0" smtClean="0"/>
              <a:t> 75/107/</a:t>
            </a:r>
            <a:r>
              <a:rPr lang="uk-UA" altLang="en-US" sz="2000" dirty="0" smtClean="0"/>
              <a:t>Є</a:t>
            </a:r>
            <a:r>
              <a:rPr lang="en-US" altLang="en-US" sz="2000" dirty="0" smtClean="0"/>
              <a:t>EC </a:t>
            </a:r>
            <a:r>
              <a:rPr lang="uk-UA" altLang="en-US" sz="2000" i="1" dirty="0" smtClean="0"/>
              <a:t>Стаття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1</a:t>
            </a:r>
            <a:r>
              <a:rPr lang="en-US" altLang="en-US" sz="2000" dirty="0"/>
              <a:t>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0647" y="1048591"/>
            <a:ext cx="11282082" cy="43167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00952" y="1156541"/>
            <a:ext cx="1052176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uk-UA" altLang="en-US" sz="2600" dirty="0"/>
              <a:t>До пляшок, </a:t>
            </a:r>
            <a:r>
              <a:rPr lang="uk-UA" altLang="en-US" sz="2400" dirty="0" smtClean="0">
                <a:solidFill>
                  <a:srgbClr val="FF0000"/>
                </a:solidFill>
              </a:rPr>
              <a:t>які не охоплені Директивою </a:t>
            </a:r>
            <a:r>
              <a:rPr lang="en-US" altLang="en-US" sz="2400" dirty="0" smtClean="0"/>
              <a:t>75/107/</a:t>
            </a:r>
            <a:r>
              <a:rPr lang="uk-UA" altLang="en-US" sz="2400" dirty="0"/>
              <a:t>Є</a:t>
            </a:r>
            <a:r>
              <a:rPr lang="en-US" altLang="en-US" sz="2400" dirty="0" smtClean="0"/>
              <a:t>EC</a:t>
            </a:r>
            <a:r>
              <a:rPr lang="uk-UA" altLang="en-US" sz="2400" dirty="0" smtClean="0"/>
              <a:t>, належать ті, що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algn="just"/>
            <a:r>
              <a:rPr lang="en-US" altLang="en-US" sz="2600" dirty="0" smtClean="0"/>
              <a:t>-</a:t>
            </a:r>
            <a:r>
              <a:rPr lang="en-US" altLang="en-US" sz="2600" dirty="0"/>
              <a:t>	</a:t>
            </a:r>
            <a:r>
              <a:rPr lang="uk-UA" altLang="en-US" sz="2600" dirty="0" smtClean="0">
                <a:solidFill>
                  <a:srgbClr val="FF0000"/>
                </a:solidFill>
              </a:rPr>
              <a:t>виготовлені з гнучких матеріалів</a:t>
            </a:r>
            <a:r>
              <a:rPr lang="en-US" altLang="en-US" sz="2600" dirty="0" smtClean="0"/>
              <a:t>, </a:t>
            </a:r>
            <a:r>
              <a:rPr lang="ru-RU" altLang="en-US" sz="2600" dirty="0" smtClean="0"/>
              <a:t>таких як тонка пластмаса</a:t>
            </a:r>
            <a:r>
              <a:rPr lang="en-US" altLang="en-US" sz="2600" dirty="0" smtClean="0"/>
              <a:t>, </a:t>
            </a:r>
            <a:r>
              <a:rPr lang="uk-UA" altLang="en-US" sz="2600" dirty="0" smtClean="0"/>
              <a:t>що не призначені для закупорювання</a:t>
            </a:r>
            <a:r>
              <a:rPr lang="en-US" altLang="en-US" sz="2600" dirty="0" smtClean="0"/>
              <a:t>,</a:t>
            </a:r>
            <a:endParaRPr lang="en-US" altLang="en-US" sz="2600" dirty="0"/>
          </a:p>
          <a:p>
            <a:pPr algn="just"/>
            <a:r>
              <a:rPr lang="en-US" altLang="en-US" sz="2600" dirty="0"/>
              <a:t>-	</a:t>
            </a:r>
            <a:r>
              <a:rPr lang="uk-UA" altLang="en-US" sz="2600" dirty="0">
                <a:solidFill>
                  <a:srgbClr val="FF0000"/>
                </a:solidFill>
              </a:rPr>
              <a:t>в</a:t>
            </a:r>
            <a:r>
              <a:rPr lang="uk-UA" altLang="en-US" sz="2600" dirty="0" smtClean="0">
                <a:solidFill>
                  <a:srgbClr val="FF0000"/>
                </a:solidFill>
              </a:rPr>
              <a:t>икористовуються для нерідкої продукції</a:t>
            </a:r>
            <a:r>
              <a:rPr lang="en-US" altLang="en-US" sz="2600" dirty="0" smtClean="0"/>
              <a:t>, </a:t>
            </a:r>
            <a:r>
              <a:rPr lang="uk-UA" altLang="en-US" sz="2600" dirty="0" smtClean="0"/>
              <a:t>такої як соуси густої консистенції</a:t>
            </a:r>
            <a:r>
              <a:rPr lang="en-US" altLang="en-US" sz="2600" dirty="0" smtClean="0"/>
              <a:t>,</a:t>
            </a:r>
            <a:endParaRPr lang="en-US" altLang="en-US" sz="2600" dirty="0"/>
          </a:p>
          <a:p>
            <a:pPr algn="just"/>
            <a:r>
              <a:rPr lang="en-US" altLang="en-US" sz="2600" dirty="0"/>
              <a:t>-	</a:t>
            </a:r>
            <a:r>
              <a:rPr lang="uk-UA" altLang="en-US" sz="2600" dirty="0" smtClean="0"/>
              <a:t>мають</a:t>
            </a:r>
            <a:r>
              <a:rPr lang="en-US" altLang="en-US" sz="2600" dirty="0" smtClean="0"/>
              <a:t> </a:t>
            </a:r>
            <a:r>
              <a:rPr lang="uk-UA" altLang="en-US" sz="2600" dirty="0" smtClean="0">
                <a:solidFill>
                  <a:srgbClr val="FF0000"/>
                </a:solidFill>
              </a:rPr>
              <a:t>номінальну місткість менше </a:t>
            </a:r>
            <a:r>
              <a:rPr lang="en-US" altLang="en-US" sz="2600" dirty="0" smtClean="0">
                <a:solidFill>
                  <a:srgbClr val="FF0000"/>
                </a:solidFill>
              </a:rPr>
              <a:t>50 </a:t>
            </a:r>
            <a:r>
              <a:rPr lang="uk-UA" altLang="en-US" sz="2600" dirty="0" smtClean="0">
                <a:solidFill>
                  <a:srgbClr val="FF0000"/>
                </a:solidFill>
              </a:rPr>
              <a:t>мл</a:t>
            </a:r>
            <a:r>
              <a:rPr lang="en-US" altLang="en-US" sz="2600" dirty="0" smtClean="0">
                <a:solidFill>
                  <a:srgbClr val="FF0000"/>
                </a:solidFill>
              </a:rPr>
              <a:t> </a:t>
            </a:r>
            <a:r>
              <a:rPr lang="uk-UA" altLang="en-US" sz="2600" dirty="0" smtClean="0">
                <a:solidFill>
                  <a:srgbClr val="FF0000"/>
                </a:solidFill>
              </a:rPr>
              <a:t>або більше ніж </a:t>
            </a:r>
            <a:r>
              <a:rPr lang="en-US" altLang="en-US" sz="2600" dirty="0" smtClean="0">
                <a:solidFill>
                  <a:srgbClr val="FF0000"/>
                </a:solidFill>
              </a:rPr>
              <a:t>5 </a:t>
            </a:r>
            <a:r>
              <a:rPr lang="uk-UA" altLang="en-US" sz="2600" dirty="0">
                <a:solidFill>
                  <a:srgbClr val="FF0000"/>
                </a:solidFill>
              </a:rPr>
              <a:t>л</a:t>
            </a:r>
            <a:r>
              <a:rPr lang="en-US" altLang="en-US" sz="2600" dirty="0" smtClean="0">
                <a:solidFill>
                  <a:srgbClr val="FF0000"/>
                </a:solidFill>
              </a:rPr>
              <a:t>,</a:t>
            </a:r>
            <a:endParaRPr lang="en-US" altLang="en-US" sz="2600" dirty="0">
              <a:solidFill>
                <a:srgbClr val="FF0000"/>
              </a:solidFill>
            </a:endParaRPr>
          </a:p>
          <a:p>
            <a:pPr algn="just"/>
            <a:r>
              <a:rPr lang="en-US" altLang="en-US" sz="2600" dirty="0"/>
              <a:t>-	</a:t>
            </a:r>
            <a:r>
              <a:rPr lang="uk-UA" altLang="en-US" sz="2600" dirty="0">
                <a:solidFill>
                  <a:srgbClr val="FF0000"/>
                </a:solidFill>
              </a:rPr>
              <a:t>н</a:t>
            </a:r>
            <a:r>
              <a:rPr lang="uk-UA" altLang="en-US" sz="2600" dirty="0" smtClean="0">
                <a:solidFill>
                  <a:srgbClr val="FF0000"/>
                </a:solidFill>
              </a:rPr>
              <a:t>е виготовляються для вимірювання з достатньою точністю</a:t>
            </a:r>
            <a:r>
              <a:rPr lang="en-US" altLang="en-US" sz="2600" dirty="0" smtClean="0">
                <a:solidFill>
                  <a:srgbClr val="FF0000"/>
                </a:solidFill>
              </a:rPr>
              <a:t>.</a:t>
            </a:r>
            <a:endParaRPr lang="en-US" altLang="en-US" sz="2600" dirty="0">
              <a:solidFill>
                <a:srgbClr val="FF0000"/>
              </a:solidFill>
            </a:endParaRPr>
          </a:p>
          <a:p>
            <a:pPr algn="just"/>
            <a:endParaRPr lang="en-US" altLang="en-US" sz="2400" i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90600" y="380906"/>
            <a:ext cx="1039177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WELMEC 6.12: </a:t>
            </a:r>
            <a:r>
              <a:rPr lang="uk-UA" altLang="en-US" sz="2000" dirty="0" smtClean="0">
                <a:solidFill>
                  <a:srgbClr val="FF0000"/>
                </a:solidFill>
              </a:rPr>
              <a:t>Сфера дії</a:t>
            </a: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71719" y="522084"/>
            <a:ext cx="12192000" cy="50837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51011" y="784917"/>
            <a:ext cx="11546541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i="1" dirty="0"/>
              <a:t>2. </a:t>
            </a:r>
            <a:r>
              <a:rPr lang="uk-UA" altLang="en-US" sz="2400" i="1" dirty="0" smtClean="0"/>
              <a:t>Маркування мірних пляшок, 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які відповідають вимогам Директиви </a:t>
            </a:r>
            <a:r>
              <a:rPr lang="en-US" altLang="en-US" sz="2400" dirty="0" smtClean="0">
                <a:solidFill>
                  <a:srgbClr val="FF0000"/>
                </a:solidFill>
              </a:rPr>
              <a:t>75/107/</a:t>
            </a:r>
            <a:r>
              <a:rPr lang="uk-UA" altLang="en-US" sz="2400" dirty="0" smtClean="0">
                <a:solidFill>
                  <a:srgbClr val="FF0000"/>
                </a:solidFill>
              </a:rPr>
              <a:t>Є</a:t>
            </a:r>
            <a:r>
              <a:rPr lang="en-US" altLang="en-US" sz="2400" dirty="0" smtClean="0">
                <a:solidFill>
                  <a:srgbClr val="FF0000"/>
                </a:solidFill>
              </a:rPr>
              <a:t>EC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, </a:t>
            </a:r>
            <a:r>
              <a:rPr lang="uk-UA" altLang="en-US" sz="2400" i="1" dirty="0" smtClean="0"/>
              <a:t>здійснюється з використанням знаку відповідності мірної пляшки, форму якого наведено в підпункті 1 параграфа 5 Додатку І</a:t>
            </a:r>
            <a:r>
              <a:rPr lang="en-US" altLang="en-US" sz="2400" i="1" dirty="0" smtClean="0"/>
              <a:t>.</a:t>
            </a:r>
            <a:endParaRPr lang="en-US" altLang="en-US" sz="2400" i="1" dirty="0"/>
          </a:p>
          <a:p>
            <a:pPr algn="just">
              <a:spcBef>
                <a:spcPts val="600"/>
              </a:spcBef>
            </a:pPr>
            <a:r>
              <a:rPr lang="uk-UA" altLang="en-US" sz="2400" i="1" dirty="0" smtClean="0">
                <a:solidFill>
                  <a:srgbClr val="FF0000"/>
                </a:solidFill>
              </a:rPr>
              <a:t>Мірні пляшки підлягають метрологічному нагляду </a:t>
            </a:r>
            <a:r>
              <a:rPr lang="uk-UA" altLang="en-US" sz="2400" dirty="0" smtClean="0"/>
              <a:t>з дотриманням вимог,</a:t>
            </a:r>
            <a:r>
              <a:rPr lang="en-US" altLang="en-US" sz="2400" dirty="0" smtClean="0"/>
              <a:t> </a:t>
            </a:r>
            <a:r>
              <a:rPr lang="uk-UA" altLang="en-US" sz="2400" dirty="0" smtClean="0"/>
              <a:t>визначених у положеннях </a:t>
            </a:r>
            <a:r>
              <a:rPr lang="uk-UA" altLang="en-US" sz="2400" i="1" dirty="0" smtClean="0"/>
              <a:t>Додатків</a:t>
            </a:r>
            <a:r>
              <a:rPr lang="uk-UA" altLang="en-US" sz="2400" dirty="0" smtClean="0"/>
              <a:t> до Директиви </a:t>
            </a:r>
            <a:r>
              <a:rPr lang="en-US" altLang="en-US" sz="2400" dirty="0" smtClean="0"/>
              <a:t>75/107/</a:t>
            </a:r>
            <a:r>
              <a:rPr lang="uk-UA" altLang="en-US" sz="2400" dirty="0" smtClean="0"/>
              <a:t>Є</a:t>
            </a:r>
            <a:r>
              <a:rPr lang="en-US" altLang="en-US" sz="2400" dirty="0" smtClean="0"/>
              <a:t>EC</a:t>
            </a:r>
            <a:r>
              <a:rPr lang="uk-UA" altLang="en-US" sz="2400" dirty="0" smtClean="0"/>
              <a:t>.</a:t>
            </a:r>
            <a:endParaRPr lang="en-US" altLang="en-US" dirty="0"/>
          </a:p>
          <a:p>
            <a:pPr algn="just"/>
            <a:endParaRPr lang="en-US" altLang="en-US" sz="2400" i="1" dirty="0"/>
          </a:p>
          <a:p>
            <a:pPr algn="just"/>
            <a:r>
              <a:rPr lang="en-US" altLang="en-US" sz="2400" i="1" dirty="0"/>
              <a:t>3. </a:t>
            </a:r>
            <a:r>
              <a:rPr lang="uk-UA" altLang="en-US" sz="2400" i="1" dirty="0" smtClean="0"/>
              <a:t>Держави-члени 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не можуть відмовляти, забороняти або обмежувати надання на ринку</a:t>
            </a:r>
            <a:r>
              <a:rPr lang="en-US" altLang="en-US" sz="2400" i="1" dirty="0" smtClean="0"/>
              <a:t> </a:t>
            </a:r>
            <a:r>
              <a:rPr lang="uk-UA" altLang="en-US" sz="2400" i="1" dirty="0" smtClean="0"/>
              <a:t>та використання 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мірних пляшок, що відповідають вимогам, установленим Директивою </a:t>
            </a:r>
            <a:r>
              <a:rPr lang="en-US" altLang="en-US" sz="2400" dirty="0" smtClean="0">
                <a:solidFill>
                  <a:srgbClr val="FF0000"/>
                </a:solidFill>
              </a:rPr>
              <a:t>75/107/</a:t>
            </a:r>
            <a:r>
              <a:rPr lang="uk-UA" altLang="en-US" sz="2400" dirty="0">
                <a:solidFill>
                  <a:srgbClr val="FF0000"/>
                </a:solidFill>
              </a:rPr>
              <a:t>Є</a:t>
            </a:r>
            <a:r>
              <a:rPr lang="en-US" altLang="en-US" sz="2400" dirty="0" smtClean="0">
                <a:solidFill>
                  <a:srgbClr val="FF0000"/>
                </a:solidFill>
              </a:rPr>
              <a:t>EC</a:t>
            </a:r>
            <a:r>
              <a:rPr lang="uk-UA" altLang="en-US" sz="2400" dirty="0" smtClean="0">
                <a:solidFill>
                  <a:srgbClr val="FF0000"/>
                </a:solidFill>
              </a:rPr>
              <a:t>,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uk-UA" altLang="en-US" sz="2400" i="1" dirty="0" smtClean="0"/>
              <a:t>з</a:t>
            </a:r>
            <a:r>
              <a:rPr lang="en-US" altLang="en-US" sz="2400" i="1" dirty="0" smtClean="0"/>
              <a:t> </a:t>
            </a:r>
            <a:r>
              <a:rPr lang="uk-UA" altLang="en-US" sz="2400" i="1" u="sng" dirty="0" smtClean="0"/>
              <a:t>причин,</a:t>
            </a:r>
            <a:r>
              <a:rPr lang="ru-RU" dirty="0"/>
              <a:t> </a:t>
            </a:r>
            <a:r>
              <a:rPr lang="ru-RU" sz="2400" i="1" u="sng" dirty="0" err="1"/>
              <a:t>пов'язаних</a:t>
            </a:r>
            <a:r>
              <a:rPr lang="ru-RU" sz="2400" i="1" u="sng" dirty="0"/>
              <a:t> з </a:t>
            </a:r>
            <a:r>
              <a:rPr lang="ru-RU" sz="2400" i="1" u="sng" dirty="0" err="1"/>
              <a:t>невідповідністю</a:t>
            </a:r>
            <a:r>
              <a:rPr lang="ru-RU" sz="2400" i="1" u="sng" dirty="0"/>
              <a:t> </a:t>
            </a:r>
            <a:r>
              <a:rPr lang="ru-RU" sz="2400" i="1" u="sng" dirty="0" err="1"/>
              <a:t>їх</a:t>
            </a:r>
            <a:r>
              <a:rPr lang="ru-RU" sz="2400" i="1" dirty="0"/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об'єму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встановленим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вимогам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визначенням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їх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об'єму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або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методів</a:t>
            </a:r>
            <a:r>
              <a:rPr lang="ru-RU" sz="2400" i="1" dirty="0">
                <a:solidFill>
                  <a:srgbClr val="002060"/>
                </a:solidFill>
              </a:rPr>
              <a:t>, за </a:t>
            </a:r>
            <a:r>
              <a:rPr lang="ru-RU" sz="2400" i="1" dirty="0" err="1">
                <a:solidFill>
                  <a:srgbClr val="002060"/>
                </a:solidFill>
              </a:rPr>
              <a:t>допомогою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яких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було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здійснено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їх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статистичний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контроль.</a:t>
            </a:r>
            <a:endParaRPr lang="uk-UA" altLang="en-US" sz="24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3601" y="0"/>
            <a:ext cx="712873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/>
              <a:t>Директива</a:t>
            </a:r>
            <a:r>
              <a:rPr lang="en-US" altLang="en-US" sz="2000" dirty="0" smtClean="0"/>
              <a:t> 75/107/</a:t>
            </a:r>
            <a:r>
              <a:rPr lang="uk-UA" altLang="en-US" sz="2000" dirty="0" smtClean="0"/>
              <a:t>Є</a:t>
            </a:r>
            <a:r>
              <a:rPr lang="en-US" altLang="en-US" sz="2000" dirty="0" smtClean="0"/>
              <a:t>EC </a:t>
            </a:r>
            <a:r>
              <a:rPr lang="uk-UA" altLang="en-US" sz="2000" i="1" dirty="0" smtClean="0"/>
              <a:t>Стаття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2 </a:t>
            </a:r>
            <a:r>
              <a:rPr lang="uk-UA" altLang="en-US" sz="2000" i="1" dirty="0" smtClean="0"/>
              <a:t>та Стаття</a:t>
            </a:r>
            <a:r>
              <a:rPr lang="en-US" altLang="en-US" sz="2000" i="1" dirty="0" smtClean="0"/>
              <a:t>3</a:t>
            </a:r>
            <a:r>
              <a:rPr lang="en-US" altLang="en-US" sz="2000" dirty="0" smtClean="0"/>
              <a:t>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833438"/>
            <a:ext cx="12192000" cy="46529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0500" y="1168400"/>
            <a:ext cx="11684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AutoNum type="arabicPeriod"/>
            </a:pPr>
            <a:r>
              <a:rPr lang="ru-RU" sz="2400" i="1" dirty="0" smtClean="0"/>
              <a:t>Для </a:t>
            </a:r>
            <a:r>
              <a:rPr lang="ru-RU" sz="2400" i="1" dirty="0" err="1"/>
              <a:t>мірних</a:t>
            </a:r>
            <a:r>
              <a:rPr lang="ru-RU" sz="2400" i="1" dirty="0"/>
              <a:t> </a:t>
            </a:r>
            <a:r>
              <a:rPr lang="ru-RU" sz="2400" i="1" dirty="0" err="1"/>
              <a:t>пляшок</a:t>
            </a:r>
            <a:r>
              <a:rPr lang="ru-RU" sz="2400" i="1" dirty="0"/>
              <a:t> </a:t>
            </a:r>
            <a:r>
              <a:rPr lang="ru-RU" sz="2400" i="1" dirty="0" err="1"/>
              <a:t>характерні</a:t>
            </a:r>
            <a:r>
              <a:rPr lang="ru-RU" sz="2400" i="1" dirty="0"/>
              <a:t> </a:t>
            </a:r>
            <a:r>
              <a:rPr lang="ru-RU" sz="2400" i="1" dirty="0" err="1"/>
              <a:t>такі</a:t>
            </a:r>
            <a:r>
              <a:rPr lang="ru-RU" sz="2400" i="1" dirty="0"/>
              <a:t> </a:t>
            </a:r>
            <a:r>
              <a:rPr lang="ru-RU" sz="2400" i="1" dirty="0" err="1"/>
              <a:t>місткості</a:t>
            </a:r>
            <a:r>
              <a:rPr lang="ru-RU" sz="2400" i="1" dirty="0"/>
              <a:t>, </a:t>
            </a:r>
            <a:r>
              <a:rPr lang="ru-RU" sz="2400" i="1" dirty="0" err="1" smtClean="0"/>
              <a:t>які</a:t>
            </a:r>
            <a:r>
              <a:rPr lang="ru-RU" sz="2400" i="1" dirty="0" smtClean="0"/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завжди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нормовані</a:t>
            </a:r>
            <a:r>
              <a:rPr lang="ru-RU" sz="2400" i="1" dirty="0">
                <a:solidFill>
                  <a:srgbClr val="FF0000"/>
                </a:solidFill>
              </a:rPr>
              <a:t> для </a:t>
            </a:r>
            <a:r>
              <a:rPr lang="ru-RU" sz="2400" i="1" dirty="0" err="1">
                <a:solidFill>
                  <a:srgbClr val="FF0000"/>
                </a:solidFill>
              </a:rPr>
              <a:t>температури</a:t>
            </a:r>
            <a:r>
              <a:rPr lang="ru-RU" sz="2400" i="1" dirty="0">
                <a:solidFill>
                  <a:srgbClr val="FF0000"/>
                </a:solidFill>
              </a:rPr>
              <a:t> 20° </a:t>
            </a: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ru-RU" sz="2400" i="1" dirty="0">
                <a:solidFill>
                  <a:srgbClr val="FF0000"/>
                </a:solidFill>
              </a:rPr>
              <a:t>:</a:t>
            </a:r>
            <a:endParaRPr lang="en-US" altLang="en-US" sz="2400" i="1" dirty="0">
              <a:solidFill>
                <a:srgbClr val="FF0000"/>
              </a:solidFill>
            </a:endParaRPr>
          </a:p>
          <a:p>
            <a:pPr algn="just"/>
            <a:endParaRPr lang="en-US" altLang="en-US" sz="1000" i="1" dirty="0"/>
          </a:p>
          <a:p>
            <a:pPr algn="just"/>
            <a:r>
              <a:rPr lang="en-US" altLang="en-US" sz="2400" i="1" dirty="0"/>
              <a:t>1.1. </a:t>
            </a:r>
            <a:r>
              <a:rPr lang="ru-RU" sz="2400" i="1" dirty="0" smtClean="0">
                <a:solidFill>
                  <a:srgbClr val="FF0000"/>
                </a:solidFill>
              </a:rPr>
              <a:t>номінальна </a:t>
            </a:r>
            <a:r>
              <a:rPr lang="ru-RU" sz="2400" i="1" dirty="0" err="1">
                <a:solidFill>
                  <a:srgbClr val="FF0000"/>
                </a:solidFill>
              </a:rPr>
              <a:t>місткість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Vn</a:t>
            </a:r>
            <a:r>
              <a:rPr lang="en-US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>
                <a:solidFill>
                  <a:srgbClr val="FF0000"/>
                </a:solidFill>
              </a:rPr>
              <a:t>(</a:t>
            </a:r>
            <a:r>
              <a:rPr lang="ru-RU" sz="2400" i="1" dirty="0" err="1">
                <a:solidFill>
                  <a:srgbClr val="FF0000"/>
                </a:solidFill>
              </a:rPr>
              <a:t>зазначається</a:t>
            </a:r>
            <a:r>
              <a:rPr lang="ru-RU" sz="2400" i="1" dirty="0">
                <a:solidFill>
                  <a:srgbClr val="FF0000"/>
                </a:solidFill>
              </a:rPr>
              <a:t> на </a:t>
            </a:r>
            <a:r>
              <a:rPr lang="ru-RU" sz="2400" i="1" dirty="0" err="1">
                <a:solidFill>
                  <a:srgbClr val="FF0000"/>
                </a:solidFill>
              </a:rPr>
              <a:t>пляшці</a:t>
            </a:r>
            <a:r>
              <a:rPr lang="ru-RU" sz="2400" i="1" dirty="0">
                <a:solidFill>
                  <a:srgbClr val="FF0000"/>
                </a:solidFill>
              </a:rPr>
              <a:t>)</a:t>
            </a:r>
            <a:r>
              <a:rPr lang="ru-RU" sz="2400" i="1" dirty="0"/>
              <a:t> - </a:t>
            </a:r>
            <a:r>
              <a:rPr lang="ru-RU" sz="2400" i="1" dirty="0" err="1"/>
              <a:t>об'єм</a:t>
            </a:r>
            <a:r>
              <a:rPr lang="ru-RU" sz="2400" i="1" dirty="0"/>
              <a:t> </a:t>
            </a:r>
            <a:r>
              <a:rPr lang="ru-RU" sz="2400" i="1" dirty="0" err="1"/>
              <a:t>рідини</a:t>
            </a:r>
            <a:r>
              <a:rPr lang="ru-RU" sz="2400" i="1" dirty="0"/>
              <a:t> в </a:t>
            </a:r>
            <a:r>
              <a:rPr lang="ru-RU" sz="2400" i="1" dirty="0" err="1"/>
              <a:t>пляшці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може</a:t>
            </a:r>
            <a:r>
              <a:rPr lang="ru-RU" sz="2400" i="1" dirty="0"/>
              <a:t> у </a:t>
            </a:r>
            <a:r>
              <a:rPr lang="ru-RU" sz="2400" i="1" dirty="0" err="1"/>
              <a:t>ній</a:t>
            </a:r>
            <a:r>
              <a:rPr lang="ru-RU" sz="2400" i="1" dirty="0"/>
              <a:t> </a:t>
            </a:r>
            <a:r>
              <a:rPr lang="ru-RU" sz="2400" i="1" dirty="0" err="1"/>
              <a:t>міститися</a:t>
            </a:r>
            <a:r>
              <a:rPr lang="ru-RU" sz="2400" i="1" dirty="0"/>
              <a:t>, в </a:t>
            </a:r>
            <a:r>
              <a:rPr lang="ru-RU" sz="2400" i="1" dirty="0" err="1"/>
              <a:t>разі</a:t>
            </a:r>
            <a:r>
              <a:rPr lang="ru-RU" sz="2400" i="1" dirty="0"/>
              <a:t>, коли </a:t>
            </a:r>
            <a:r>
              <a:rPr lang="ru-RU" sz="2400" i="1" dirty="0" err="1"/>
              <a:t>її</a:t>
            </a:r>
            <a:r>
              <a:rPr lang="ru-RU" sz="2400" i="1" dirty="0"/>
              <a:t> </a:t>
            </a:r>
            <a:r>
              <a:rPr lang="ru-RU" sz="2400" i="1" dirty="0" err="1"/>
              <a:t>наповнено</a:t>
            </a:r>
            <a:r>
              <a:rPr lang="ru-RU" sz="2400" i="1" dirty="0"/>
              <a:t> в </a:t>
            </a:r>
            <a:r>
              <a:rPr lang="ru-RU" sz="2400" i="1" dirty="0" err="1"/>
              <a:t>умовах</a:t>
            </a:r>
            <a:r>
              <a:rPr lang="ru-RU" sz="2400" i="1" dirty="0"/>
              <a:t>, </a:t>
            </a:r>
            <a:r>
              <a:rPr lang="ru-RU" sz="2400" i="1" dirty="0" err="1"/>
              <a:t>ідентичних</a:t>
            </a:r>
            <a:r>
              <a:rPr lang="ru-RU" sz="2400" i="1" dirty="0"/>
              <a:t> </a:t>
            </a:r>
            <a:r>
              <a:rPr lang="ru-RU" sz="2400" i="1" dirty="0" err="1"/>
              <a:t>умовам</a:t>
            </a:r>
            <a:r>
              <a:rPr lang="ru-RU" sz="2400" i="1" dirty="0"/>
              <a:t> </a:t>
            </a:r>
            <a:r>
              <a:rPr lang="ru-RU" sz="2400" i="1" dirty="0" err="1"/>
              <a:t>використання</a:t>
            </a:r>
            <a:r>
              <a:rPr lang="ru-RU" sz="2400" i="1" dirty="0"/>
              <a:t> за </a:t>
            </a:r>
            <a:r>
              <a:rPr lang="ru-RU" sz="2400" i="1" dirty="0" err="1"/>
              <a:t>призначенням</a:t>
            </a:r>
            <a:r>
              <a:rPr lang="ru-RU" sz="2400" i="1" dirty="0"/>
              <a:t>;</a:t>
            </a:r>
            <a:endParaRPr lang="en-US" sz="2400" i="1" dirty="0"/>
          </a:p>
          <a:p>
            <a:pPr algn="just"/>
            <a:endParaRPr lang="en-US" altLang="en-US" sz="1000" i="1" dirty="0"/>
          </a:p>
          <a:p>
            <a:pPr algn="just"/>
            <a:r>
              <a:rPr lang="en-US" altLang="en-US" sz="2400" i="1" dirty="0"/>
              <a:t>1.2. </a:t>
            </a:r>
            <a:r>
              <a:rPr lang="ru-RU" sz="2400" i="1" dirty="0" err="1" smtClean="0">
                <a:solidFill>
                  <a:srgbClr val="FF0000"/>
                </a:solidFill>
              </a:rPr>
              <a:t>повна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місткість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пляшки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/>
              <a:t>- </a:t>
            </a:r>
            <a:r>
              <a:rPr lang="ru-RU" sz="2400" i="1" dirty="0" err="1"/>
              <a:t>об'єм</a:t>
            </a:r>
            <a:r>
              <a:rPr lang="ru-RU" sz="2400" i="1" dirty="0"/>
              <a:t> </a:t>
            </a:r>
            <a:r>
              <a:rPr lang="ru-RU" sz="2400" i="1" dirty="0" err="1"/>
              <a:t>рідини</a:t>
            </a:r>
            <a:r>
              <a:rPr lang="ru-RU" sz="2400" i="1" dirty="0"/>
              <a:t> в </a:t>
            </a:r>
            <a:r>
              <a:rPr lang="ru-RU" sz="2400" i="1" dirty="0" err="1"/>
              <a:t>пляшці</a:t>
            </a:r>
            <a:r>
              <a:rPr lang="ru-RU" sz="2400" i="1" dirty="0"/>
              <a:t> в </a:t>
            </a:r>
            <a:r>
              <a:rPr lang="ru-RU" sz="2400" i="1" dirty="0" err="1"/>
              <a:t>разі</a:t>
            </a:r>
            <a:r>
              <a:rPr lang="ru-RU" sz="2400" i="1" dirty="0"/>
              <a:t>, коли </a:t>
            </a:r>
            <a:r>
              <a:rPr lang="ru-RU" sz="2400" i="1" dirty="0" err="1"/>
              <a:t>її</a:t>
            </a:r>
            <a:r>
              <a:rPr lang="ru-RU" sz="2400" i="1" dirty="0"/>
              <a:t> </a:t>
            </a:r>
            <a:r>
              <a:rPr lang="ru-RU" sz="2400" i="1" dirty="0" err="1"/>
              <a:t>наповнено</a:t>
            </a:r>
            <a:r>
              <a:rPr lang="ru-RU" sz="2400" i="1" dirty="0"/>
              <a:t> до </a:t>
            </a:r>
            <a:r>
              <a:rPr lang="ru-RU" sz="2400" i="1" dirty="0" err="1"/>
              <a:t>верхнього</a:t>
            </a:r>
            <a:r>
              <a:rPr lang="ru-RU" sz="2400" i="1" dirty="0"/>
              <a:t> краю;</a:t>
            </a:r>
            <a:endParaRPr lang="en-US" sz="2400" i="1" dirty="0"/>
          </a:p>
          <a:p>
            <a:pPr algn="just"/>
            <a:endParaRPr lang="en-US" altLang="en-US" sz="1000" i="1" dirty="0"/>
          </a:p>
          <a:p>
            <a:r>
              <a:rPr lang="en-US" altLang="en-US" sz="2400" i="1" dirty="0"/>
              <a:t>1.3. </a:t>
            </a:r>
            <a:r>
              <a:rPr lang="ru-RU" sz="2400" i="1" dirty="0" err="1">
                <a:solidFill>
                  <a:srgbClr val="FF0000"/>
                </a:solidFill>
              </a:rPr>
              <a:t>фактична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місткість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пляшки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/>
              <a:t>- </a:t>
            </a:r>
            <a:r>
              <a:rPr lang="ru-RU" sz="2400" i="1" dirty="0" err="1"/>
              <a:t>об'єм</a:t>
            </a:r>
            <a:r>
              <a:rPr lang="ru-RU" sz="2400" i="1" dirty="0"/>
              <a:t> </a:t>
            </a:r>
            <a:r>
              <a:rPr lang="ru-RU" sz="2400" i="1" dirty="0" err="1"/>
              <a:t>рідини</a:t>
            </a:r>
            <a:r>
              <a:rPr lang="ru-RU" sz="2400" i="1" dirty="0"/>
              <a:t> в </a:t>
            </a:r>
            <a:r>
              <a:rPr lang="ru-RU" sz="2400" i="1" dirty="0" err="1"/>
              <a:t>пляшці</a:t>
            </a:r>
            <a:r>
              <a:rPr lang="ru-RU" sz="2400" i="1" dirty="0"/>
              <a:t>, </a:t>
            </a:r>
            <a:r>
              <a:rPr lang="ru-RU" sz="2400" i="1" dirty="0" err="1"/>
              <a:t>який</a:t>
            </a:r>
            <a:r>
              <a:rPr lang="ru-RU" sz="2400" i="1" dirty="0"/>
              <a:t> у </a:t>
            </a:r>
            <a:r>
              <a:rPr lang="ru-RU" sz="2400" i="1" dirty="0" err="1"/>
              <a:t>ній</a:t>
            </a:r>
            <a:r>
              <a:rPr lang="ru-RU" sz="2400" i="1" dirty="0"/>
              <a:t> </a:t>
            </a:r>
            <a:r>
              <a:rPr lang="ru-RU" sz="2400" i="1" dirty="0" err="1"/>
              <a:t>фактично</a:t>
            </a:r>
            <a:r>
              <a:rPr lang="ru-RU" sz="2400" i="1" dirty="0"/>
              <a:t> </a:t>
            </a:r>
            <a:r>
              <a:rPr lang="ru-RU" sz="2400" i="1" dirty="0" err="1"/>
              <a:t>міститься</a:t>
            </a:r>
            <a:r>
              <a:rPr lang="ru-RU" sz="2400" i="1" dirty="0"/>
              <a:t>, в </a:t>
            </a:r>
            <a:r>
              <a:rPr lang="ru-RU" sz="2400" i="1" dirty="0" err="1"/>
              <a:t>разі</a:t>
            </a:r>
            <a:r>
              <a:rPr lang="ru-RU" sz="2400" i="1" dirty="0"/>
              <a:t>, коли </a:t>
            </a:r>
            <a:r>
              <a:rPr lang="ru-RU" sz="2400" i="1" dirty="0" err="1"/>
              <a:t>її</a:t>
            </a:r>
            <a:r>
              <a:rPr lang="ru-RU" sz="2400" i="1" dirty="0"/>
              <a:t> </a:t>
            </a:r>
            <a:r>
              <a:rPr lang="ru-RU" sz="2400" i="1" dirty="0" err="1"/>
              <a:t>наповнено</a:t>
            </a:r>
            <a:r>
              <a:rPr lang="ru-RU" sz="2400" i="1" dirty="0"/>
              <a:t> з </a:t>
            </a:r>
            <a:r>
              <a:rPr lang="ru-RU" sz="2400" i="1" dirty="0" err="1"/>
              <a:t>дотриманням</a:t>
            </a:r>
            <a:r>
              <a:rPr lang="ru-RU" sz="2400" i="1" dirty="0"/>
              <a:t> умов, </a:t>
            </a:r>
            <a:r>
              <a:rPr lang="ru-RU" sz="2400" i="1" dirty="0" err="1"/>
              <a:t>що</a:t>
            </a:r>
            <a:r>
              <a:rPr lang="ru-RU" sz="2400" i="1" dirty="0"/>
              <a:t> теоретично </a:t>
            </a:r>
            <a:r>
              <a:rPr lang="ru-RU" sz="2400" i="1" dirty="0" err="1"/>
              <a:t>відповідають</a:t>
            </a:r>
            <a:r>
              <a:rPr lang="ru-RU" sz="2400" i="1" dirty="0"/>
              <a:t> </a:t>
            </a:r>
            <a:r>
              <a:rPr lang="ru-RU" sz="2400" i="1" dirty="0" err="1"/>
              <a:t>номінальній</a:t>
            </a:r>
            <a:r>
              <a:rPr lang="ru-RU" sz="2400" i="1" dirty="0"/>
              <a:t> </a:t>
            </a:r>
            <a:r>
              <a:rPr lang="ru-RU" sz="2400" i="1" dirty="0" err="1"/>
              <a:t>місткості</a:t>
            </a:r>
            <a:r>
              <a:rPr lang="ru-RU" sz="2400" i="1" dirty="0"/>
              <a:t>.</a:t>
            </a:r>
            <a:endParaRPr lang="en-US" sz="2400" i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124200" y="265907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/>
              <a:t>Директива</a:t>
            </a:r>
            <a:r>
              <a:rPr lang="en-US" altLang="en-US" sz="2000" dirty="0" smtClean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 smtClean="0"/>
              <a:t>EC </a:t>
            </a:r>
            <a:r>
              <a:rPr lang="uk-UA" altLang="en-US" sz="2000" dirty="0" smtClean="0"/>
              <a:t>ДОДАТОК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592138"/>
            <a:ext cx="11976100" cy="52244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5666" y="592138"/>
            <a:ext cx="1152066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 smtClean="0"/>
              <a:t>Мірні пляшки,</a:t>
            </a:r>
            <a:r>
              <a:rPr lang="en-US" altLang="en-US" sz="2400" dirty="0" smtClean="0"/>
              <a:t> </a:t>
            </a:r>
            <a:r>
              <a:rPr lang="uk-UA" altLang="en-US" sz="2400" dirty="0" smtClean="0"/>
              <a:t>позначені знаком відповідності мірної пляшки</a:t>
            </a:r>
            <a:r>
              <a:rPr lang="en-US" altLang="en-US" sz="2400" dirty="0" smtClean="0"/>
              <a:t>‘3’</a:t>
            </a:r>
            <a:r>
              <a:rPr lang="uk-UA" altLang="en-US" sz="2400" dirty="0" smtClean="0"/>
              <a:t>,</a:t>
            </a:r>
            <a:r>
              <a:rPr lang="en-US" altLang="en-US" sz="2400" dirty="0" smtClean="0"/>
              <a:t> </a:t>
            </a:r>
            <a:r>
              <a:rPr lang="uk-UA" altLang="en-US" sz="2400" dirty="0" smtClean="0"/>
              <a:t>повинні</a:t>
            </a:r>
            <a:r>
              <a:rPr lang="en-US" altLang="en-US" sz="2400" dirty="0" smtClean="0"/>
              <a:t>:</a:t>
            </a:r>
            <a:endParaRPr lang="en-US" altLang="en-US" sz="2400" dirty="0"/>
          </a:p>
          <a:p>
            <a:pPr algn="just"/>
            <a:r>
              <a:rPr lang="en-US" altLang="en-US" sz="1000" dirty="0"/>
              <a:t> </a:t>
            </a:r>
          </a:p>
          <a:p>
            <a:pPr algn="just"/>
            <a:r>
              <a:rPr lang="en-US" altLang="en-US" sz="2400" dirty="0"/>
              <a:t>-	</a:t>
            </a:r>
            <a:r>
              <a:rPr lang="uk-UA" altLang="en-US" sz="2400" dirty="0"/>
              <a:t>в</a:t>
            </a:r>
            <a:r>
              <a:rPr lang="uk-UA" altLang="en-US" sz="2400" dirty="0" smtClean="0"/>
              <a:t>ідповідати вимогам Директиви</a:t>
            </a:r>
            <a:r>
              <a:rPr lang="en-US" altLang="en-US" sz="2400" dirty="0" smtClean="0"/>
              <a:t>, </a:t>
            </a:r>
            <a:r>
              <a:rPr lang="uk-UA" altLang="en-US" sz="2400" dirty="0" smtClean="0"/>
              <a:t>та</a:t>
            </a:r>
            <a:endParaRPr lang="en-US" altLang="en-US" sz="2400" dirty="0"/>
          </a:p>
          <a:p>
            <a:pPr algn="just"/>
            <a:r>
              <a:rPr lang="en-US" altLang="en-US" sz="2400" dirty="0"/>
              <a:t>-	</a:t>
            </a:r>
            <a:r>
              <a:rPr lang="uk-UA" altLang="en-US" sz="2400" dirty="0" smtClean="0"/>
              <a:t>підлягати метрологічному нагляду з дотриманням вимог,  визначених у Додатках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algn="just"/>
            <a:endParaRPr lang="en-US" altLang="en-US" sz="1000" dirty="0"/>
          </a:p>
          <a:p>
            <a:pPr algn="just"/>
            <a:r>
              <a:rPr lang="uk-UA" altLang="en-US" sz="2400" dirty="0" smtClean="0"/>
              <a:t>Відповідно до Директиви </a:t>
            </a:r>
            <a:r>
              <a:rPr lang="en-US" altLang="en-US" sz="2400" dirty="0" smtClean="0"/>
              <a:t>76/211/</a:t>
            </a:r>
            <a:r>
              <a:rPr lang="uk-UA" altLang="en-US" sz="2400" dirty="0" smtClean="0"/>
              <a:t>Є</a:t>
            </a:r>
            <a:r>
              <a:rPr lang="en-US" altLang="en-US" sz="2400" dirty="0" smtClean="0"/>
              <a:t>EC</a:t>
            </a:r>
            <a:r>
              <a:rPr lang="uk-UA" altLang="en-US" sz="2400" dirty="0" smtClean="0"/>
              <a:t> мірні пляшки</a:t>
            </a:r>
            <a:r>
              <a:rPr lang="en-US" altLang="en-US" sz="2400" dirty="0" smtClean="0"/>
              <a:t> </a:t>
            </a:r>
            <a:r>
              <a:rPr lang="uk-UA" altLang="en-US" sz="2400" dirty="0" smtClean="0"/>
              <a:t>можуть використовуватися при компонуванні розфасованих товарів</a:t>
            </a:r>
            <a:r>
              <a:rPr lang="en-US" altLang="en-US" sz="2400" dirty="0" smtClean="0"/>
              <a:t>, </a:t>
            </a:r>
            <a:r>
              <a:rPr lang="uk-UA" altLang="en-US" sz="2400" dirty="0" smtClean="0"/>
              <a:t>коли кількість виражена в одиницях об</a:t>
            </a:r>
            <a:r>
              <a:rPr lang="en-US" altLang="en-US" sz="2400" dirty="0" smtClean="0"/>
              <a:t>’</a:t>
            </a:r>
            <a:r>
              <a:rPr lang="uk-UA" altLang="en-US" sz="2400" dirty="0" err="1" smtClean="0"/>
              <a:t>єму</a:t>
            </a:r>
            <a:r>
              <a:rPr lang="en-US" altLang="en-US" sz="2400" dirty="0" smtClean="0"/>
              <a:t>, </a:t>
            </a:r>
            <a:r>
              <a:rPr lang="ru-RU" altLang="en-US" sz="2400" dirty="0" smtClean="0"/>
              <a:t>у </a:t>
            </a:r>
            <a:r>
              <a:rPr lang="ru-RU" sz="2400" dirty="0" err="1"/>
              <a:t>разі</a:t>
            </a:r>
            <a:r>
              <a:rPr lang="ru-RU" sz="2400" dirty="0"/>
              <a:t>, коли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наповнюють</a:t>
            </a:r>
            <a:r>
              <a:rPr lang="ru-RU" sz="2400" dirty="0"/>
              <a:t> до </a:t>
            </a:r>
            <a:r>
              <a:rPr lang="ru-RU" sz="2400" dirty="0" err="1"/>
              <a:t>встановленого</a:t>
            </a:r>
            <a:r>
              <a:rPr lang="ru-RU" sz="2400" dirty="0"/>
              <a:t> </a:t>
            </a:r>
            <a:r>
              <a:rPr lang="ru-RU" sz="2400" dirty="0" err="1" smtClean="0"/>
              <a:t>рівня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algn="just"/>
            <a:endParaRPr lang="en-US" altLang="en-US" sz="1000" dirty="0"/>
          </a:p>
          <a:p>
            <a:pPr algn="just"/>
            <a:r>
              <a:rPr lang="uk-UA" altLang="en-US" sz="2400" dirty="0" smtClean="0"/>
              <a:t>Виробництво мірних пляшок, що </a:t>
            </a:r>
            <a:r>
              <a:rPr lang="uk-UA" altLang="en-US" sz="2400" dirty="0"/>
              <a:t>не позначені знаком відповідності мірної </a:t>
            </a:r>
            <a:r>
              <a:rPr lang="uk-UA" altLang="en-US" sz="2400" dirty="0" smtClean="0"/>
              <a:t>пляшки </a:t>
            </a:r>
            <a:r>
              <a:rPr lang="en-US" altLang="en-US" sz="2400" dirty="0" smtClean="0"/>
              <a:t>‘</a:t>
            </a:r>
            <a:r>
              <a:rPr lang="en-US" altLang="en-US" sz="2400" dirty="0"/>
              <a:t>3</a:t>
            </a:r>
            <a:r>
              <a:rPr lang="en-US" altLang="en-US" sz="2400" dirty="0" smtClean="0"/>
              <a:t>’</a:t>
            </a:r>
            <a:r>
              <a:rPr lang="uk-UA" altLang="en-US" sz="2400" dirty="0" smtClean="0"/>
              <a:t>, не забороняється. Такі мірні пляшки не повинні відповідати вимогам або підлягати метрологічним перевіркам, але не можуть використовуватися як мірні ємності відповідно до Директиви </a:t>
            </a:r>
            <a:r>
              <a:rPr lang="en-US" altLang="en-US" sz="2400" dirty="0" smtClean="0"/>
              <a:t>76/211/</a:t>
            </a:r>
            <a:r>
              <a:rPr lang="uk-UA" altLang="en-US" sz="2400" dirty="0"/>
              <a:t>Є</a:t>
            </a:r>
            <a:r>
              <a:rPr lang="en-US" altLang="en-US" sz="2400" dirty="0" smtClean="0"/>
              <a:t>EC</a:t>
            </a:r>
            <a:r>
              <a:rPr lang="en-US" altLang="en-US" sz="2400" dirty="0"/>
              <a:t>. 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90599" y="125413"/>
            <a:ext cx="1051746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WELMEC 6.12: </a:t>
            </a:r>
            <a:r>
              <a:rPr lang="uk-UA" altLang="en-US" sz="2000" dirty="0" smtClean="0">
                <a:solidFill>
                  <a:srgbClr val="FF0000"/>
                </a:solidFill>
              </a:rPr>
              <a:t>Сфера дії</a:t>
            </a: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5899" y="686267"/>
            <a:ext cx="11684000" cy="47739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7539" y="826490"/>
            <a:ext cx="1112071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i="1" dirty="0"/>
              <a:t>2. </a:t>
            </a:r>
            <a:r>
              <a:rPr lang="ru-RU" sz="2400" i="1" dirty="0" err="1"/>
              <a:t>Існує</a:t>
            </a:r>
            <a:r>
              <a:rPr lang="ru-RU" dirty="0"/>
              <a:t> </a:t>
            </a:r>
            <a:r>
              <a:rPr lang="ru-RU" sz="2800" i="1" dirty="0">
                <a:solidFill>
                  <a:srgbClr val="FF0000"/>
                </a:solidFill>
              </a:rPr>
              <a:t>два </a:t>
            </a:r>
            <a:r>
              <a:rPr lang="ru-RU" sz="2800" i="1" dirty="0" err="1">
                <a:solidFill>
                  <a:srgbClr val="FF0000"/>
                </a:solidFill>
              </a:rPr>
              <a:t>основних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методи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наповнення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/>
              <a:t>мірних</a:t>
            </a:r>
            <a:r>
              <a:rPr lang="ru-RU" sz="2400" i="1" dirty="0"/>
              <a:t> </a:t>
            </a:r>
            <a:r>
              <a:rPr lang="ru-RU" sz="2400" i="1" dirty="0" err="1"/>
              <a:t>пляшок</a:t>
            </a:r>
            <a:r>
              <a:rPr lang="en-US" sz="2400" i="1" dirty="0"/>
              <a:t>: </a:t>
            </a:r>
          </a:p>
          <a:p>
            <a:pPr algn="just">
              <a:defRPr/>
            </a:pPr>
            <a:endParaRPr lang="en-US" sz="2400" i="1" dirty="0"/>
          </a:p>
          <a:p>
            <a:pPr marL="457200" indent="-457200" algn="just">
              <a:buFontTx/>
              <a:buAutoNum type="arabicParenBoth"/>
              <a:defRPr/>
            </a:pPr>
            <a:r>
              <a:rPr lang="ru-RU" sz="2800" i="1" dirty="0" smtClean="0">
                <a:solidFill>
                  <a:srgbClr val="FF0000"/>
                </a:solidFill>
              </a:rPr>
              <a:t> до </a:t>
            </a:r>
            <a:r>
              <a:rPr lang="ru-RU" sz="2800" i="1" dirty="0" err="1">
                <a:solidFill>
                  <a:srgbClr val="FF0000"/>
                </a:solidFill>
              </a:rPr>
              <a:t>постійного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рівня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</a:p>
          <a:p>
            <a:pPr algn="just">
              <a:defRPr/>
            </a:pPr>
            <a:endParaRPr lang="en-US" sz="2400" i="1" dirty="0"/>
          </a:p>
          <a:p>
            <a:pPr algn="just">
              <a:defRPr/>
            </a:pPr>
            <a:r>
              <a:rPr lang="uk-UA" sz="2800" i="1" dirty="0" smtClean="0">
                <a:solidFill>
                  <a:srgbClr val="FF0000"/>
                </a:solidFill>
              </a:rPr>
              <a:t>(2) </a:t>
            </a:r>
            <a:r>
              <a:rPr lang="ru-RU" sz="2800" i="1" dirty="0">
                <a:solidFill>
                  <a:srgbClr val="FF0000"/>
                </a:solidFill>
              </a:rPr>
              <a:t>до </a:t>
            </a:r>
            <a:r>
              <a:rPr lang="ru-RU" sz="2800" i="1" dirty="0" err="1">
                <a:solidFill>
                  <a:srgbClr val="FF0000"/>
                </a:solidFill>
              </a:rPr>
              <a:t>постійної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незаповненої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частини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об'єму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  <a:endParaRPr lang="en-US" sz="2800" i="1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en-US" sz="2400" i="1" dirty="0"/>
          </a:p>
          <a:p>
            <a:pPr algn="just">
              <a:defRPr/>
            </a:pPr>
            <a:r>
              <a:rPr lang="ru-RU" sz="2400" i="1" dirty="0" err="1">
                <a:solidFill>
                  <a:srgbClr val="FF0000"/>
                </a:solidFill>
              </a:rPr>
              <a:t>Відстань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між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u="sng" dirty="0" err="1"/>
              <a:t>теоретичним</a:t>
            </a:r>
            <a:r>
              <a:rPr lang="ru-RU" sz="2400" i="1" u="sng" dirty="0"/>
              <a:t> </a:t>
            </a:r>
            <a:r>
              <a:rPr lang="ru-RU" sz="2400" i="1" u="sng" dirty="0" err="1"/>
              <a:t>рівнем</a:t>
            </a:r>
            <a:r>
              <a:rPr lang="ru-RU" sz="2400" i="1" u="sng" dirty="0"/>
              <a:t> </a:t>
            </a:r>
            <a:r>
              <a:rPr lang="ru-RU" sz="2400" i="1" u="sng" dirty="0" err="1"/>
              <a:t>наповнення</a:t>
            </a:r>
            <a:r>
              <a:rPr lang="ru-RU" sz="2400" i="1" u="sng" dirty="0"/>
              <a:t> до </a:t>
            </a:r>
            <a:r>
              <a:rPr lang="ru-RU" sz="2400" i="1" u="sng" dirty="0" err="1"/>
              <a:t>номінальної</a:t>
            </a:r>
            <a:r>
              <a:rPr lang="ru-RU" sz="2400" i="1" u="sng" dirty="0"/>
              <a:t> </a:t>
            </a:r>
            <a:r>
              <a:rPr lang="ru-RU" sz="2400" i="1" u="sng" dirty="0" err="1"/>
              <a:t>місткості</a:t>
            </a:r>
            <a:r>
              <a:rPr lang="ru-RU" sz="2400" i="1" u="sng" dirty="0"/>
              <a:t> та </a:t>
            </a:r>
            <a:r>
              <a:rPr lang="ru-RU" sz="2400" i="1" u="sng" dirty="0" err="1"/>
              <a:t>рівнем</a:t>
            </a:r>
            <a:r>
              <a:rPr lang="ru-RU" sz="2400" i="1" u="sng" dirty="0"/>
              <a:t> </a:t>
            </a:r>
            <a:r>
              <a:rPr lang="ru-RU" sz="2400" i="1" u="sng" dirty="0" err="1"/>
              <a:t>повної</a:t>
            </a:r>
            <a:r>
              <a:rPr lang="ru-RU" sz="2400" i="1" u="sng" dirty="0"/>
              <a:t> </a:t>
            </a:r>
            <a:r>
              <a:rPr lang="ru-RU" sz="2400" i="1" u="sng" dirty="0" err="1"/>
              <a:t>місткості</a:t>
            </a:r>
            <a:r>
              <a:rPr lang="ru-RU" sz="2400" i="1" u="sng" dirty="0"/>
              <a:t>, а </a:t>
            </a:r>
            <a:r>
              <a:rPr lang="ru-RU" sz="2400" i="1" u="sng" dirty="0" err="1"/>
              <a:t>також</a:t>
            </a:r>
            <a:r>
              <a:rPr lang="ru-RU" sz="2400" i="1" dirty="0"/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різниця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між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u="sng" dirty="0" err="1"/>
              <a:t>повною</a:t>
            </a:r>
            <a:r>
              <a:rPr lang="ru-RU" sz="2400" i="1" u="sng" dirty="0"/>
              <a:t> </a:t>
            </a:r>
            <a:r>
              <a:rPr lang="ru-RU" sz="2400" i="1" u="sng" dirty="0" err="1"/>
              <a:t>місткістю</a:t>
            </a:r>
            <a:r>
              <a:rPr lang="ru-RU" sz="2400" i="1" u="sng" dirty="0"/>
              <a:t> та </a:t>
            </a:r>
            <a:r>
              <a:rPr lang="ru-RU" sz="2400" i="1" u="sng" dirty="0" err="1"/>
              <a:t>номінальною</a:t>
            </a:r>
            <a:r>
              <a:rPr lang="ru-RU" sz="2400" i="1" u="sng" dirty="0"/>
              <a:t> </a:t>
            </a:r>
            <a:r>
              <a:rPr lang="ru-RU" sz="2400" i="1" u="sng" dirty="0" err="1" smtClean="0"/>
              <a:t>місткістю</a:t>
            </a:r>
            <a:r>
              <a:rPr lang="uk-UA" sz="2400" i="1" dirty="0"/>
              <a:t> </a:t>
            </a:r>
            <a:r>
              <a:rPr lang="ru-RU" sz="2400" i="1" dirty="0"/>
              <a:t>(</a:t>
            </a:r>
            <a:r>
              <a:rPr lang="ru-RU" sz="2400" i="1" dirty="0" err="1"/>
              <a:t>об'єм</a:t>
            </a:r>
            <a:r>
              <a:rPr lang="ru-RU" sz="2400" i="1" dirty="0"/>
              <a:t> </a:t>
            </a:r>
            <a:r>
              <a:rPr lang="ru-RU" sz="2400" i="1" dirty="0" err="1"/>
              <a:t>розширення</a:t>
            </a:r>
            <a:r>
              <a:rPr lang="ru-RU" sz="2400" i="1" dirty="0"/>
              <a:t> </a:t>
            </a:r>
            <a:r>
              <a:rPr lang="ru-RU" sz="2400" i="1" dirty="0" err="1"/>
              <a:t>або</a:t>
            </a:r>
            <a:r>
              <a:rPr lang="ru-RU" sz="2400" i="1" dirty="0"/>
              <a:t> </a:t>
            </a:r>
            <a:r>
              <a:rPr lang="ru-RU" sz="2400" i="1" dirty="0" err="1"/>
              <a:t>незаповнена</a:t>
            </a:r>
            <a:r>
              <a:rPr lang="ru-RU" sz="2400" i="1" dirty="0"/>
              <a:t> </a:t>
            </a:r>
            <a:r>
              <a:rPr lang="ru-RU" sz="2400" i="1" dirty="0" err="1"/>
              <a:t>частина</a:t>
            </a:r>
            <a:r>
              <a:rPr lang="ru-RU" sz="2400" i="1" dirty="0"/>
              <a:t> </a:t>
            </a:r>
            <a:r>
              <a:rPr lang="ru-RU" sz="2400" i="1" dirty="0" err="1"/>
              <a:t>об'єму</a:t>
            </a:r>
            <a:r>
              <a:rPr lang="ru-RU" sz="2400" i="1" dirty="0"/>
              <a:t>)</a:t>
            </a:r>
            <a:r>
              <a:rPr lang="en-US" sz="2400" i="1" dirty="0"/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повинні</a:t>
            </a:r>
            <a:r>
              <a:rPr lang="ru-RU" sz="2400" i="1" dirty="0">
                <a:solidFill>
                  <a:srgbClr val="FF0000"/>
                </a:solidFill>
              </a:rPr>
              <a:t> бути </a:t>
            </a:r>
            <a:r>
              <a:rPr lang="ru-RU" sz="2400" i="1" dirty="0" err="1">
                <a:solidFill>
                  <a:srgbClr val="FF0000"/>
                </a:solidFill>
              </a:rPr>
              <a:t>помітно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постійними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/>
              <a:t>для </a:t>
            </a:r>
            <a:r>
              <a:rPr lang="ru-RU" sz="2400" i="1" dirty="0" err="1"/>
              <a:t>всіх</a:t>
            </a:r>
            <a:r>
              <a:rPr lang="ru-RU" sz="2400" i="1" dirty="0"/>
              <a:t> </a:t>
            </a:r>
            <a:r>
              <a:rPr lang="ru-RU" sz="2400" i="1" dirty="0" err="1"/>
              <a:t>пляшок</a:t>
            </a:r>
            <a:r>
              <a:rPr lang="ru-RU" sz="2400" i="1" dirty="0"/>
              <a:t> одного типу (</a:t>
            </a:r>
            <a:r>
              <a:rPr lang="ru-RU" sz="2400" i="1" dirty="0" err="1"/>
              <a:t>однакової</a:t>
            </a:r>
            <a:r>
              <a:rPr lang="ru-RU" sz="2400" i="1" dirty="0"/>
              <a:t> </a:t>
            </a:r>
            <a:r>
              <a:rPr lang="ru-RU" sz="2400" i="1" dirty="0" err="1"/>
              <a:t>конструкції</a:t>
            </a:r>
            <a:r>
              <a:rPr lang="ru-RU" sz="2400" i="1" dirty="0"/>
              <a:t>).</a:t>
            </a:r>
            <a:endParaRPr lang="en-US" sz="2400" i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438400" y="125413"/>
            <a:ext cx="538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/>
              <a:t>Директива</a:t>
            </a:r>
            <a:r>
              <a:rPr lang="en-US" altLang="en-US" sz="2000" dirty="0" smtClean="0"/>
              <a:t> 75/107/</a:t>
            </a:r>
            <a:r>
              <a:rPr lang="uk-UA" altLang="en-US" sz="2000" dirty="0" smtClean="0"/>
              <a:t>Є</a:t>
            </a:r>
            <a:r>
              <a:rPr lang="en-US" altLang="en-US" sz="2000" dirty="0" smtClean="0"/>
              <a:t>EC </a:t>
            </a:r>
            <a:r>
              <a:rPr lang="uk-UA" altLang="en-US" sz="2000" dirty="0" smtClean="0"/>
              <a:t>ДОДАТОК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2539" y="806544"/>
            <a:ext cx="11401705" cy="44109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1972" y="941388"/>
            <a:ext cx="10653899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en-US" altLang="en-US" sz="10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uk-UA" altLang="en-US" sz="2400" i="1" dirty="0" smtClean="0"/>
              <a:t>Відповідно до Директиви існує два методи наповнення мірних пляшок</a:t>
            </a:r>
            <a:r>
              <a:rPr lang="en-US" altLang="en-US" sz="2400" i="1" dirty="0" smtClean="0"/>
              <a:t>: </a:t>
            </a:r>
          </a:p>
          <a:p>
            <a:pPr algn="just">
              <a:defRPr/>
            </a:pPr>
            <a:r>
              <a:rPr lang="en-US" altLang="en-US" sz="2400" i="1" dirty="0" smtClean="0"/>
              <a:t> </a:t>
            </a:r>
          </a:p>
          <a:p>
            <a:pPr marL="342900" indent="-342900" algn="just">
              <a:buFontTx/>
              <a:buChar char="-"/>
              <a:defRPr/>
            </a:pPr>
            <a:r>
              <a:rPr lang="uk-UA" altLang="en-US" sz="2800" i="1" dirty="0" smtClean="0"/>
              <a:t>Наповнення до </a:t>
            </a:r>
            <a:r>
              <a:rPr lang="uk-UA" altLang="en-US" sz="2800" i="1" u="sng" dirty="0" smtClean="0"/>
              <a:t>постійного рівня</a:t>
            </a:r>
            <a:r>
              <a:rPr lang="en-US" altLang="en-US" sz="2800" i="1" dirty="0" smtClean="0"/>
              <a:t>, </a:t>
            </a:r>
            <a:r>
              <a:rPr lang="uk-UA" altLang="en-US" sz="2800" i="1" dirty="0" smtClean="0">
                <a:solidFill>
                  <a:srgbClr val="FF0000"/>
                </a:solidFill>
              </a:rPr>
              <a:t>коли вводиться рідина та мірна пляшка заповнюється до вказаної висоти заповнення. </a:t>
            </a:r>
            <a:endParaRPr lang="en-US" altLang="en-US" sz="2800" i="1" dirty="0" smtClean="0">
              <a:solidFill>
                <a:srgbClr val="FF0000"/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endParaRPr lang="en-US" altLang="en-US" sz="2800" i="1" dirty="0" smtClean="0"/>
          </a:p>
          <a:p>
            <a:pPr marL="342900" indent="-342900" algn="just">
              <a:buFontTx/>
              <a:buChar char="-"/>
              <a:defRPr/>
            </a:pPr>
            <a:r>
              <a:rPr lang="uk-UA" altLang="en-US" sz="2800" i="1" dirty="0"/>
              <a:t>Наповнення </a:t>
            </a:r>
            <a:r>
              <a:rPr lang="uk-UA" altLang="en-US" sz="2800" i="1" dirty="0" smtClean="0"/>
              <a:t>до </a:t>
            </a:r>
            <a:r>
              <a:rPr lang="uk-UA" altLang="en-US" sz="2800" i="1" u="sng" dirty="0" smtClean="0"/>
              <a:t>постійної незаповненої частини об</a:t>
            </a:r>
            <a:r>
              <a:rPr lang="en-US" altLang="en-US" sz="2800" i="1" u="sng" dirty="0" smtClean="0"/>
              <a:t>’</a:t>
            </a:r>
            <a:r>
              <a:rPr lang="uk-UA" altLang="en-US" sz="2800" i="1" u="sng" dirty="0" err="1" smtClean="0"/>
              <a:t>єму</a:t>
            </a:r>
            <a:r>
              <a:rPr lang="en-US" altLang="en-US" sz="2800" i="1" dirty="0" smtClean="0"/>
              <a:t>, </a:t>
            </a:r>
            <a:r>
              <a:rPr lang="uk-UA" altLang="en-US" sz="2800" i="1" dirty="0" smtClean="0">
                <a:solidFill>
                  <a:srgbClr val="FF0000"/>
                </a:solidFill>
              </a:rPr>
              <a:t>коли мірна пляшка заповнюється до краю, а потім вилучається певна кількість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599" y="125413"/>
            <a:ext cx="1051746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WELMEC 6.12: </a:t>
            </a:r>
            <a:r>
              <a:rPr lang="uk-UA" altLang="en-US" sz="2000" dirty="0" smtClean="0">
                <a:solidFill>
                  <a:srgbClr val="FF0000"/>
                </a:solidFill>
              </a:rPr>
              <a:t>Технічні вимоги</a:t>
            </a: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63" y="1008529"/>
            <a:ext cx="11861519" cy="45451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73976" y="1029320"/>
            <a:ext cx="1152629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2400" dirty="0" err="1" smtClean="0"/>
              <a:t>Надання</a:t>
            </a:r>
            <a:r>
              <a:rPr lang="ru-RU" sz="2400" dirty="0" smtClean="0"/>
              <a:t> </a:t>
            </a:r>
            <a:r>
              <a:rPr lang="ru-RU" sz="2400" dirty="0"/>
              <a:t>на ринку та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мірних</a:t>
            </a:r>
            <a:r>
              <a:rPr lang="ru-RU" sz="2400" dirty="0"/>
              <a:t> </a:t>
            </a:r>
            <a:r>
              <a:rPr lang="ru-RU" sz="2400" dirty="0" err="1"/>
              <a:t>пляшок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відповідають</a:t>
            </a:r>
            <a:r>
              <a:rPr lang="ru-RU" sz="2400" dirty="0"/>
              <a:t> </a:t>
            </a:r>
            <a:r>
              <a:rPr lang="ru-RU" sz="2400" dirty="0" err="1"/>
              <a:t>вимогам</a:t>
            </a:r>
            <a:r>
              <a:rPr lang="ru-RU" sz="2400" dirty="0"/>
              <a:t> і </a:t>
            </a:r>
            <a:r>
              <a:rPr lang="ru-RU" sz="2400" dirty="0" err="1"/>
              <a:t>перевіркам</a:t>
            </a:r>
            <a:r>
              <a:rPr lang="ru-RU" sz="2400" dirty="0"/>
              <a:t>, </a:t>
            </a:r>
            <a:r>
              <a:rPr lang="ru-RU" sz="2400" dirty="0" err="1"/>
              <a:t>зазначених</a:t>
            </a:r>
            <a:r>
              <a:rPr lang="ru-RU" sz="2400" dirty="0"/>
              <a:t> у </a:t>
            </a:r>
            <a:r>
              <a:rPr lang="ru-RU" sz="2400" dirty="0" err="1"/>
              <a:t>Директиві</a:t>
            </a:r>
            <a:r>
              <a:rPr lang="ru-RU" sz="2400" dirty="0"/>
              <a:t>, не </a:t>
            </a:r>
            <a:r>
              <a:rPr lang="ru-RU" sz="2400" dirty="0" err="1"/>
              <a:t>може</a:t>
            </a:r>
            <a:r>
              <a:rPr lang="ru-RU" sz="2400" dirty="0"/>
              <a:t> бути заборонено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обмежено</a:t>
            </a:r>
            <a:r>
              <a:rPr lang="ru-RU" sz="2400" dirty="0"/>
              <a:t> державами-членами з причин, </a:t>
            </a:r>
            <a:r>
              <a:rPr lang="ru-RU" sz="2400" dirty="0" err="1"/>
              <a:t>пов'язаних</a:t>
            </a:r>
            <a:r>
              <a:rPr lang="ru-RU" sz="2400" dirty="0"/>
              <a:t> з</a:t>
            </a:r>
            <a:r>
              <a:rPr lang="ru-RU" sz="2400" dirty="0" smtClean="0"/>
              <a:t>:</a:t>
            </a:r>
            <a:endParaRPr lang="en-US" altLang="en-US" sz="2400" dirty="0"/>
          </a:p>
          <a:p>
            <a:pPr algn="just">
              <a:spcBef>
                <a:spcPts val="600"/>
              </a:spcBef>
            </a:pPr>
            <a:r>
              <a:rPr lang="en-US" altLang="en-US" sz="2400" dirty="0"/>
              <a:t> </a:t>
            </a:r>
            <a:r>
              <a:rPr lang="en-US" altLang="en-US" sz="2400" dirty="0" smtClean="0"/>
              <a:t>-</a:t>
            </a:r>
            <a:r>
              <a:rPr lang="uk-UA" altLang="en-US" sz="2400" dirty="0"/>
              <a:t> </a:t>
            </a:r>
            <a:r>
              <a:rPr lang="ru-RU" sz="2400" dirty="0" err="1" smtClean="0"/>
              <a:t>невідповідністю</a:t>
            </a:r>
            <a:r>
              <a:rPr lang="ru-RU" sz="2400" dirty="0" smtClean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об'єму</a:t>
            </a:r>
            <a:r>
              <a:rPr lang="ru-RU" sz="2400" dirty="0"/>
              <a:t> </a:t>
            </a:r>
            <a:r>
              <a:rPr lang="ru-RU" sz="2400" dirty="0" err="1"/>
              <a:t>встановленим</a:t>
            </a:r>
            <a:r>
              <a:rPr lang="ru-RU" sz="2400" dirty="0"/>
              <a:t> </a:t>
            </a:r>
            <a:r>
              <a:rPr lang="ru-RU" sz="2400" dirty="0" err="1"/>
              <a:t>вимогам</a:t>
            </a:r>
            <a:r>
              <a:rPr lang="en-US" altLang="en-US" sz="2400" dirty="0" smtClean="0"/>
              <a:t>,</a:t>
            </a:r>
            <a:endParaRPr lang="uk-UA" altLang="en-US" sz="2400" dirty="0"/>
          </a:p>
          <a:p>
            <a:pPr algn="just"/>
            <a:r>
              <a:rPr lang="ru-RU" sz="2400" dirty="0" smtClean="0"/>
              <a:t>-  </a:t>
            </a:r>
            <a:r>
              <a:rPr lang="ru-RU" sz="2400" dirty="0" err="1" smtClean="0"/>
              <a:t>визначенням</a:t>
            </a:r>
            <a:r>
              <a:rPr lang="ru-RU" sz="2400" dirty="0" smtClean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об'єму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</a:p>
          <a:p>
            <a:pPr marL="171450" indent="-171450" algn="just">
              <a:spcAft>
                <a:spcPts val="600"/>
              </a:spcAft>
              <a:buFontTx/>
              <a:buChar char="-"/>
            </a:pPr>
            <a:r>
              <a:rPr lang="ru-RU" sz="2400" dirty="0"/>
              <a:t> </a:t>
            </a:r>
            <a:r>
              <a:rPr lang="ru-RU" sz="2400" dirty="0" err="1"/>
              <a:t>методів</a:t>
            </a:r>
            <a:r>
              <a:rPr lang="ru-RU" sz="2400" dirty="0"/>
              <a:t>,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здійснено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статистичний</a:t>
            </a:r>
            <a:r>
              <a:rPr lang="ru-RU" sz="2400" dirty="0"/>
              <a:t> контроль. </a:t>
            </a:r>
            <a:r>
              <a:rPr lang="en-US" altLang="en-US" sz="2400" dirty="0"/>
              <a:t> </a:t>
            </a:r>
          </a:p>
          <a:p>
            <a:pPr algn="just"/>
            <a:r>
              <a:rPr lang="en-US" altLang="en-US" sz="2400" dirty="0"/>
              <a:t>3.2.	</a:t>
            </a:r>
            <a:r>
              <a:rPr lang="uk-UA" altLang="en-US" sz="2400" dirty="0" smtClean="0"/>
              <a:t>Директива забороняє вільний обіг мірних пляшок, які не позначені знаком відповідності мірної пляшки </a:t>
            </a:r>
            <a:r>
              <a:rPr lang="en-US" altLang="en-US" sz="2400" dirty="0"/>
              <a:t>‘3</a:t>
            </a:r>
            <a:r>
              <a:rPr lang="en-US" altLang="en-US" sz="2400" dirty="0" smtClean="0"/>
              <a:t>’</a:t>
            </a:r>
            <a:r>
              <a:rPr lang="uk-UA" altLang="en-US" sz="2400" dirty="0" smtClean="0"/>
              <a:t>, однак подальше європейське законодавство</a:t>
            </a:r>
            <a:r>
              <a:rPr lang="en-US" altLang="en-US" sz="2400" dirty="0" smtClean="0"/>
              <a:t> </a:t>
            </a:r>
            <a:r>
              <a:rPr lang="uk-UA" altLang="en-US" sz="2400" dirty="0" smtClean="0"/>
              <a:t>вказує на те, що вільний обіг повинен бути дозволений за винятком деяких визначених причин. </a:t>
            </a:r>
            <a:endParaRPr lang="en-US" alt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4387" y="150718"/>
            <a:ext cx="1032243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WELMEC 6.12: </a:t>
            </a:r>
            <a:r>
              <a:rPr lang="uk-UA" altLang="en-US" sz="2000" dirty="0" smtClean="0">
                <a:solidFill>
                  <a:srgbClr val="FF0000"/>
                </a:solidFill>
              </a:rPr>
              <a:t>Вільний обіг мірних пляшок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algn="ctr"/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63" y="698500"/>
            <a:ext cx="11834625" cy="49206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06363" y="977901"/>
            <a:ext cx="1163033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Tx/>
              <a:buChar char="-"/>
              <a:defRPr/>
            </a:pPr>
            <a:r>
              <a:rPr lang="ru-RU" sz="2400" dirty="0" smtClean="0"/>
              <a:t>Номінальна </a:t>
            </a:r>
            <a:r>
              <a:rPr lang="ru-RU" sz="2400" dirty="0" err="1"/>
              <a:t>місткість</a:t>
            </a:r>
            <a:r>
              <a:rPr lang="ru-RU" sz="2400" dirty="0"/>
              <a:t> </a:t>
            </a:r>
            <a:r>
              <a:rPr lang="en-US" sz="2400" dirty="0" err="1"/>
              <a:t>Vn</a:t>
            </a:r>
            <a:r>
              <a:rPr lang="en-US" sz="2400" dirty="0"/>
              <a:t> </a:t>
            </a:r>
            <a:r>
              <a:rPr lang="ru-RU" sz="2400" dirty="0"/>
              <a:t>(</a:t>
            </a:r>
            <a:r>
              <a:rPr lang="ru-RU" sz="2400" dirty="0" err="1"/>
              <a:t>зазначається</a:t>
            </a:r>
            <a:r>
              <a:rPr lang="ru-RU" sz="2400" dirty="0"/>
              <a:t> на </a:t>
            </a:r>
            <a:r>
              <a:rPr lang="ru-RU" sz="2400" dirty="0" err="1"/>
              <a:t>пляшці</a:t>
            </a:r>
            <a:r>
              <a:rPr lang="ru-RU" sz="2400" dirty="0"/>
              <a:t>) - </a:t>
            </a:r>
            <a:r>
              <a:rPr lang="ru-RU" sz="2400" dirty="0" err="1"/>
              <a:t>об'єм</a:t>
            </a:r>
            <a:r>
              <a:rPr lang="ru-RU" sz="2400" dirty="0"/>
              <a:t> </a:t>
            </a:r>
            <a:r>
              <a:rPr lang="ru-RU" sz="2400" dirty="0" err="1"/>
              <a:t>рідини</a:t>
            </a:r>
            <a:r>
              <a:rPr lang="ru-RU" sz="2400" dirty="0"/>
              <a:t> в </a:t>
            </a:r>
            <a:r>
              <a:rPr lang="ru-RU" sz="2400" dirty="0" err="1"/>
              <a:t>пляшці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у </a:t>
            </a:r>
            <a:r>
              <a:rPr lang="ru-RU" sz="2400" dirty="0" err="1"/>
              <a:t>ній</a:t>
            </a:r>
            <a:r>
              <a:rPr lang="ru-RU" sz="2400" dirty="0"/>
              <a:t> </a:t>
            </a:r>
            <a:r>
              <a:rPr lang="ru-RU" sz="2400" dirty="0" err="1"/>
              <a:t>міститися</a:t>
            </a:r>
            <a:r>
              <a:rPr lang="ru-RU" sz="2400" dirty="0"/>
              <a:t>, в </a:t>
            </a:r>
            <a:r>
              <a:rPr lang="ru-RU" sz="2400" dirty="0" err="1"/>
              <a:t>разі</a:t>
            </a:r>
            <a:r>
              <a:rPr lang="ru-RU" sz="2400" dirty="0"/>
              <a:t>, коли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наповнено</a:t>
            </a:r>
            <a:r>
              <a:rPr lang="ru-RU" sz="2400" dirty="0"/>
              <a:t> в </a:t>
            </a:r>
            <a:r>
              <a:rPr lang="ru-RU" sz="2400" dirty="0" err="1"/>
              <a:t>умовах</a:t>
            </a:r>
            <a:r>
              <a:rPr lang="ru-RU" sz="2400" dirty="0"/>
              <a:t>, </a:t>
            </a:r>
            <a:r>
              <a:rPr lang="ru-RU" sz="2400" dirty="0" err="1"/>
              <a:t>ідентичних</a:t>
            </a:r>
            <a:r>
              <a:rPr lang="ru-RU" sz="2400" dirty="0"/>
              <a:t> </a:t>
            </a:r>
            <a:r>
              <a:rPr lang="ru-RU" sz="2400" dirty="0" err="1"/>
              <a:t>умовам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за </a:t>
            </a:r>
            <a:r>
              <a:rPr lang="ru-RU" sz="2400" dirty="0" err="1" smtClean="0"/>
              <a:t>призначенням</a:t>
            </a:r>
            <a:r>
              <a:rPr lang="ru-RU" sz="2400" dirty="0" smtClean="0"/>
              <a:t>,</a:t>
            </a:r>
          </a:p>
          <a:p>
            <a:pPr algn="just">
              <a:defRPr/>
            </a:pPr>
            <a:endParaRPr lang="uk-UA" sz="2400" dirty="0"/>
          </a:p>
          <a:p>
            <a:pPr marL="342900" indent="-342900" algn="just">
              <a:buFontTx/>
              <a:buChar char="-"/>
              <a:defRPr/>
            </a:pPr>
            <a:r>
              <a:rPr lang="ru-RU" sz="2400" dirty="0" err="1" smtClean="0"/>
              <a:t>Повна</a:t>
            </a:r>
            <a:r>
              <a:rPr lang="ru-RU" sz="2400" dirty="0" smtClean="0"/>
              <a:t> </a:t>
            </a:r>
            <a:r>
              <a:rPr lang="ru-RU" sz="2400" dirty="0" err="1"/>
              <a:t>місткість</a:t>
            </a:r>
            <a:r>
              <a:rPr lang="ru-RU" sz="2400" dirty="0"/>
              <a:t> </a:t>
            </a:r>
            <a:r>
              <a:rPr lang="ru-RU" sz="2400" dirty="0" err="1"/>
              <a:t>пляшки</a:t>
            </a:r>
            <a:r>
              <a:rPr lang="ru-RU" sz="2400" dirty="0"/>
              <a:t> - </a:t>
            </a:r>
            <a:r>
              <a:rPr lang="ru-RU" sz="2400" dirty="0" err="1"/>
              <a:t>об'єм</a:t>
            </a:r>
            <a:r>
              <a:rPr lang="ru-RU" sz="2400" dirty="0"/>
              <a:t> </a:t>
            </a:r>
            <a:r>
              <a:rPr lang="ru-RU" sz="2400" dirty="0" err="1"/>
              <a:t>рідини</a:t>
            </a:r>
            <a:r>
              <a:rPr lang="ru-RU" sz="2400" dirty="0"/>
              <a:t> в </a:t>
            </a:r>
            <a:r>
              <a:rPr lang="ru-RU" sz="2400" dirty="0" err="1"/>
              <a:t>пляшці</a:t>
            </a:r>
            <a:r>
              <a:rPr lang="ru-RU" sz="2400" dirty="0"/>
              <a:t> в </a:t>
            </a:r>
            <a:r>
              <a:rPr lang="ru-RU" sz="2400" dirty="0" err="1"/>
              <a:t>разі</a:t>
            </a:r>
            <a:r>
              <a:rPr lang="ru-RU" sz="2400" dirty="0"/>
              <a:t>, коли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наповнено</a:t>
            </a:r>
            <a:r>
              <a:rPr lang="ru-RU" sz="2400" dirty="0"/>
              <a:t> до </a:t>
            </a:r>
            <a:r>
              <a:rPr lang="ru-RU" sz="2400" dirty="0" err="1"/>
              <a:t>верхнього</a:t>
            </a:r>
            <a:r>
              <a:rPr lang="ru-RU" sz="2400" dirty="0"/>
              <a:t> </a:t>
            </a:r>
            <a:r>
              <a:rPr lang="ru-RU" sz="2400" dirty="0" smtClean="0"/>
              <a:t>краю;</a:t>
            </a:r>
          </a:p>
          <a:p>
            <a:pPr algn="just">
              <a:defRPr/>
            </a:pPr>
            <a:endParaRPr lang="uk-UA" sz="2400" dirty="0"/>
          </a:p>
          <a:p>
            <a:pPr marL="342900" indent="-342900" algn="just">
              <a:buFontTx/>
              <a:buChar char="-"/>
              <a:defRPr/>
            </a:pPr>
            <a:r>
              <a:rPr lang="ru-RU" sz="2400" dirty="0" err="1" smtClean="0"/>
              <a:t>Фактична</a:t>
            </a:r>
            <a:r>
              <a:rPr lang="ru-RU" sz="2400" dirty="0" smtClean="0"/>
              <a:t> </a:t>
            </a:r>
            <a:r>
              <a:rPr lang="ru-RU" sz="2400" dirty="0" err="1"/>
              <a:t>місткість</a:t>
            </a:r>
            <a:r>
              <a:rPr lang="ru-RU" sz="2400" dirty="0"/>
              <a:t> </a:t>
            </a:r>
            <a:r>
              <a:rPr lang="ru-RU" sz="2400" dirty="0" err="1"/>
              <a:t>пляшки</a:t>
            </a:r>
            <a:r>
              <a:rPr lang="ru-RU" sz="2400" dirty="0"/>
              <a:t> - </a:t>
            </a:r>
            <a:r>
              <a:rPr lang="ru-RU" sz="2400" dirty="0" err="1"/>
              <a:t>об'єм</a:t>
            </a:r>
            <a:r>
              <a:rPr lang="ru-RU" sz="2400" dirty="0"/>
              <a:t> </a:t>
            </a:r>
            <a:r>
              <a:rPr lang="ru-RU" sz="2400" dirty="0" err="1"/>
              <a:t>рідини</a:t>
            </a:r>
            <a:r>
              <a:rPr lang="ru-RU" sz="2400" dirty="0"/>
              <a:t> в </a:t>
            </a:r>
            <a:r>
              <a:rPr lang="ru-RU" sz="2400" dirty="0" err="1"/>
              <a:t>пляшці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у </a:t>
            </a:r>
            <a:r>
              <a:rPr lang="ru-RU" sz="2400" dirty="0" err="1"/>
              <a:t>ній</a:t>
            </a:r>
            <a:r>
              <a:rPr lang="ru-RU" sz="2400" dirty="0"/>
              <a:t> </a:t>
            </a:r>
            <a:r>
              <a:rPr lang="ru-RU" sz="2400" dirty="0" err="1"/>
              <a:t>фактично</a:t>
            </a:r>
            <a:r>
              <a:rPr lang="ru-RU" sz="2400" dirty="0"/>
              <a:t> </a:t>
            </a:r>
            <a:r>
              <a:rPr lang="ru-RU" sz="2400" dirty="0" err="1"/>
              <a:t>міститься</a:t>
            </a:r>
            <a:r>
              <a:rPr lang="ru-RU" sz="2400" dirty="0"/>
              <a:t>, в </a:t>
            </a:r>
            <a:r>
              <a:rPr lang="ru-RU" sz="2400" dirty="0" err="1"/>
              <a:t>разі</a:t>
            </a:r>
            <a:r>
              <a:rPr lang="ru-RU" sz="2400" dirty="0"/>
              <a:t>, коли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наповнено</a:t>
            </a:r>
            <a:r>
              <a:rPr lang="ru-RU" sz="2400" dirty="0"/>
              <a:t> з </a:t>
            </a:r>
            <a:r>
              <a:rPr lang="ru-RU" sz="2400" dirty="0" err="1"/>
              <a:t>дотриманням</a:t>
            </a:r>
            <a:r>
              <a:rPr lang="ru-RU" sz="2400" dirty="0"/>
              <a:t> умов, </a:t>
            </a:r>
            <a:r>
              <a:rPr lang="ru-RU" sz="2400" dirty="0" err="1"/>
              <a:t>що</a:t>
            </a:r>
            <a:r>
              <a:rPr lang="ru-RU" sz="2400" dirty="0"/>
              <a:t> теоретично </a:t>
            </a:r>
            <a:r>
              <a:rPr lang="ru-RU" sz="2400" dirty="0" err="1"/>
              <a:t>відповідають</a:t>
            </a:r>
            <a:r>
              <a:rPr lang="ru-RU" sz="2400" dirty="0"/>
              <a:t> </a:t>
            </a:r>
            <a:r>
              <a:rPr lang="ru-RU" sz="2400" dirty="0" err="1"/>
              <a:t>номінальній</a:t>
            </a:r>
            <a:r>
              <a:rPr lang="ru-RU" sz="2400" dirty="0"/>
              <a:t> </a:t>
            </a:r>
            <a:r>
              <a:rPr lang="ru-RU" sz="2400" dirty="0" err="1"/>
              <a:t>місткості</a:t>
            </a:r>
            <a:r>
              <a:rPr lang="ru-RU" sz="2400" dirty="0"/>
              <a:t>.</a:t>
            </a: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 </a:t>
            </a:r>
          </a:p>
          <a:p>
            <a:pPr algn="just">
              <a:defRPr/>
            </a:pPr>
            <a:endParaRPr lang="en-US" alt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599" y="125413"/>
            <a:ext cx="1029902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WELMEC 6.12: </a:t>
            </a:r>
            <a:r>
              <a:rPr lang="uk-UA" altLang="en-US" sz="2000" dirty="0" smtClean="0">
                <a:solidFill>
                  <a:srgbClr val="FF0000"/>
                </a:solidFill>
              </a:rPr>
              <a:t>Технічні вимоги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algn="ctr"/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>
            <a:extLst>
              <a:ext uri="{FF2B5EF4-FFF2-40B4-BE49-F238E27FC236}">
                <a16:creationId xmlns:a16="http://schemas.microsoft.com/office/drawing/2014/main" xmlns="" id="{817B934A-52B6-4D7E-A840-7403A33A3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2690"/>
            <a:ext cx="9144000" cy="68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uk-UA" sz="4267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Партнери Проекту</a:t>
            </a:r>
            <a:r>
              <a:rPr lang="ru-RU" sz="4267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GB" sz="4267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2163" y="708025"/>
            <a:ext cx="10651284" cy="47918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92504" y="852421"/>
            <a:ext cx="1045060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600" i="1" dirty="0"/>
              <a:t>3. </a:t>
            </a:r>
            <a:r>
              <a:rPr lang="ru-RU" sz="2600" i="1" dirty="0">
                <a:solidFill>
                  <a:srgbClr val="FF0000"/>
                </a:solidFill>
              </a:rPr>
              <a:t>З </a:t>
            </a:r>
            <a:r>
              <a:rPr lang="ru-RU" sz="2600" i="1" dirty="0" err="1">
                <a:solidFill>
                  <a:srgbClr val="FF0000"/>
                </a:solidFill>
              </a:rPr>
              <a:t>урахуванням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 err="1">
                <a:solidFill>
                  <a:srgbClr val="FF0000"/>
                </a:solidFill>
              </a:rPr>
              <a:t>властивих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 err="1">
                <a:solidFill>
                  <a:srgbClr val="FF0000"/>
                </a:solidFill>
              </a:rPr>
              <a:t>мірним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 err="1">
                <a:solidFill>
                  <a:srgbClr val="FF0000"/>
                </a:solidFill>
              </a:rPr>
              <a:t>пляшкам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 err="1">
                <a:solidFill>
                  <a:srgbClr val="FF0000"/>
                </a:solidFill>
              </a:rPr>
              <a:t>під</a:t>
            </a:r>
            <a:r>
              <a:rPr lang="ru-RU" sz="2600" i="1" dirty="0">
                <a:solidFill>
                  <a:srgbClr val="FF0000"/>
                </a:solidFill>
              </a:rPr>
              <a:t> час </a:t>
            </a:r>
            <a:r>
              <a:rPr lang="ru-RU" sz="2600" i="1" dirty="0" err="1">
                <a:solidFill>
                  <a:srgbClr val="FF0000"/>
                </a:solidFill>
              </a:rPr>
              <a:t>наповнення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 err="1">
                <a:solidFill>
                  <a:srgbClr val="FF0000"/>
                </a:solidFill>
              </a:rPr>
              <a:t>невизначеностей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/>
              <a:t>та з метою </a:t>
            </a:r>
            <a:r>
              <a:rPr lang="ru-RU" sz="2600" i="1" dirty="0" err="1"/>
              <a:t>забезпечення</a:t>
            </a:r>
            <a:r>
              <a:rPr lang="ru-RU" sz="2600" i="1" dirty="0"/>
              <a:t> </a:t>
            </a:r>
            <a:r>
              <a:rPr lang="ru-RU" sz="2600" i="1" dirty="0" err="1"/>
              <a:t>створення</a:t>
            </a:r>
            <a:r>
              <a:rPr lang="ru-RU" sz="2600" i="1" dirty="0"/>
              <a:t> </a:t>
            </a:r>
            <a:r>
              <a:rPr lang="ru-RU" sz="2600" i="1" dirty="0" err="1"/>
              <a:t>можливостей</a:t>
            </a:r>
            <a:r>
              <a:rPr lang="ru-RU" sz="2600" i="1" dirty="0"/>
              <a:t> для точного </a:t>
            </a:r>
            <a:r>
              <a:rPr lang="ru-RU" sz="2600" i="1" dirty="0" err="1"/>
              <a:t>визначення</a:t>
            </a:r>
            <a:r>
              <a:rPr lang="ru-RU" sz="2600" i="1" dirty="0"/>
              <a:t> </a:t>
            </a:r>
            <a:r>
              <a:rPr lang="ru-RU" sz="2600" i="1" dirty="0" err="1"/>
              <a:t>об'єму</a:t>
            </a:r>
            <a:r>
              <a:rPr lang="ru-RU" sz="2600" i="1" dirty="0"/>
              <a:t> </a:t>
            </a:r>
            <a:r>
              <a:rPr lang="ru-RU" sz="2600" i="1" dirty="0" err="1"/>
              <a:t>вмісту</a:t>
            </a:r>
            <a:r>
              <a:rPr lang="ru-RU" sz="2600" i="1" dirty="0"/>
              <a:t> </a:t>
            </a:r>
            <a:r>
              <a:rPr lang="ru-RU" sz="2600" i="1" dirty="0" err="1"/>
              <a:t>мірної</a:t>
            </a:r>
            <a:r>
              <a:rPr lang="ru-RU" sz="2600" i="1" dirty="0"/>
              <a:t> </a:t>
            </a:r>
            <a:r>
              <a:rPr lang="ru-RU" sz="2600" i="1" dirty="0" err="1"/>
              <a:t>пляшки</a:t>
            </a:r>
            <a:r>
              <a:rPr lang="ru-RU" sz="2600" i="1" dirty="0"/>
              <a:t> </a:t>
            </a:r>
            <a:r>
              <a:rPr lang="ru-RU" sz="2600" i="1" dirty="0">
                <a:solidFill>
                  <a:srgbClr val="FF0000"/>
                </a:solidFill>
              </a:rPr>
              <a:t>з </a:t>
            </a:r>
            <a:r>
              <a:rPr lang="ru-RU" sz="2600" i="1" dirty="0" err="1">
                <a:solidFill>
                  <a:srgbClr val="FF0000"/>
                </a:solidFill>
              </a:rPr>
              <a:t>достатньою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 err="1">
                <a:solidFill>
                  <a:srgbClr val="FF0000"/>
                </a:solidFill>
              </a:rPr>
              <a:t>точністю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/>
              <a:t>та, </a:t>
            </a:r>
            <a:r>
              <a:rPr lang="ru-RU" sz="2600" i="1" dirty="0" err="1"/>
              <a:t>зокрема</a:t>
            </a:r>
            <a:r>
              <a:rPr lang="ru-RU" sz="2600" i="1" dirty="0"/>
              <a:t>, з </a:t>
            </a:r>
            <a:r>
              <a:rPr lang="ru-RU" sz="2600" i="1" dirty="0" err="1">
                <a:solidFill>
                  <a:srgbClr val="FF0000"/>
                </a:solidFill>
              </a:rPr>
              <a:t>точністю</a:t>
            </a:r>
            <a:r>
              <a:rPr lang="ru-RU" sz="2600" i="1" dirty="0">
                <a:solidFill>
                  <a:srgbClr val="FF0000"/>
                </a:solidFill>
              </a:rPr>
              <a:t>, </a:t>
            </a:r>
            <a:r>
              <a:rPr lang="ru-RU" sz="2600" i="1" dirty="0" err="1">
                <a:solidFill>
                  <a:srgbClr val="FF0000"/>
                </a:solidFill>
              </a:rPr>
              <a:t>якої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 err="1">
                <a:solidFill>
                  <a:srgbClr val="FF0000"/>
                </a:solidFill>
              </a:rPr>
              <a:t>вимагають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 err="1">
                <a:solidFill>
                  <a:srgbClr val="FF0000"/>
                </a:solidFill>
              </a:rPr>
              <a:t>Директиви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 err="1">
                <a:solidFill>
                  <a:srgbClr val="FF0000"/>
                </a:solidFill>
              </a:rPr>
              <a:t>щодо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 err="1">
                <a:solidFill>
                  <a:srgbClr val="FF0000"/>
                </a:solidFill>
              </a:rPr>
              <a:t>фасованих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 err="1">
                <a:solidFill>
                  <a:srgbClr val="FF0000"/>
                </a:solidFill>
              </a:rPr>
              <a:t>продуктів</a:t>
            </a:r>
            <a:r>
              <a:rPr lang="ru-RU" dirty="0"/>
              <a:t>, </a:t>
            </a:r>
            <a:r>
              <a:rPr lang="ru-RU" sz="2600" i="1" dirty="0"/>
              <a:t>максимально </a:t>
            </a:r>
            <a:r>
              <a:rPr lang="ru-RU" sz="2600" i="1" dirty="0" err="1"/>
              <a:t>допустимі</a:t>
            </a:r>
            <a:r>
              <a:rPr lang="ru-RU" sz="2600" i="1" dirty="0"/>
              <a:t> </a:t>
            </a:r>
            <a:r>
              <a:rPr lang="ru-RU" sz="2600" i="1" dirty="0" err="1"/>
              <a:t>похибки</a:t>
            </a:r>
            <a:r>
              <a:rPr lang="ru-RU" sz="2600" i="1" dirty="0"/>
              <a:t> (</a:t>
            </a:r>
            <a:r>
              <a:rPr lang="ru-RU" sz="2600" i="1" dirty="0" err="1"/>
              <a:t>додатні</a:t>
            </a:r>
            <a:r>
              <a:rPr lang="ru-RU" sz="2600" i="1" dirty="0"/>
              <a:t> </a:t>
            </a:r>
            <a:r>
              <a:rPr lang="ru-RU" sz="2600" i="1" dirty="0" err="1"/>
              <a:t>або</a:t>
            </a:r>
            <a:r>
              <a:rPr lang="ru-RU" sz="2600" i="1" dirty="0"/>
              <a:t> </a:t>
            </a:r>
            <a:r>
              <a:rPr lang="ru-RU" sz="2600" i="1" dirty="0" err="1"/>
              <a:t>від'ємні</a:t>
            </a:r>
            <a:r>
              <a:rPr lang="ru-RU" sz="2600" i="1" dirty="0"/>
              <a:t>) </a:t>
            </a:r>
            <a:r>
              <a:rPr lang="ru-RU" sz="2600" i="1" dirty="0" err="1"/>
              <a:t>місткості</a:t>
            </a:r>
            <a:r>
              <a:rPr lang="ru-RU" sz="2600" i="1" dirty="0"/>
              <a:t> </a:t>
            </a:r>
            <a:r>
              <a:rPr lang="ru-RU" sz="2600" i="1" dirty="0" err="1"/>
              <a:t>мірної</a:t>
            </a:r>
            <a:r>
              <a:rPr lang="ru-RU" sz="2600" i="1" dirty="0"/>
              <a:t> </a:t>
            </a:r>
            <a:r>
              <a:rPr lang="ru-RU" sz="2600" i="1" dirty="0" err="1"/>
              <a:t>пляшки</a:t>
            </a:r>
            <a:r>
              <a:rPr lang="ru-RU" sz="2600" i="1" dirty="0"/>
              <a:t>, </a:t>
            </a:r>
            <a:r>
              <a:rPr lang="ru-RU" sz="2600" i="1" dirty="0" err="1"/>
              <a:t>тобто</a:t>
            </a:r>
            <a:r>
              <a:rPr lang="ru-RU" sz="2600" i="1" dirty="0"/>
              <a:t> </a:t>
            </a:r>
            <a:r>
              <a:rPr lang="ru-RU" sz="2600" i="1" dirty="0" err="1"/>
              <a:t>найбільш</a:t>
            </a:r>
            <a:r>
              <a:rPr lang="ru-RU" sz="2600" i="1" dirty="0"/>
              <a:t> </a:t>
            </a:r>
            <a:r>
              <a:rPr lang="ru-RU" sz="2600" i="1" dirty="0" err="1"/>
              <a:t>допустимі</a:t>
            </a:r>
            <a:r>
              <a:rPr lang="ru-RU" sz="2600" i="1" dirty="0"/>
              <a:t> </a:t>
            </a:r>
            <a:r>
              <a:rPr lang="ru-RU" sz="2600" i="1" dirty="0" err="1"/>
              <a:t>різниці</a:t>
            </a:r>
            <a:r>
              <a:rPr lang="ru-RU" sz="2600" i="1" dirty="0"/>
              <a:t> (</a:t>
            </a:r>
            <a:r>
              <a:rPr lang="ru-RU" sz="2600" i="1" dirty="0" err="1"/>
              <a:t>додатні</a:t>
            </a:r>
            <a:r>
              <a:rPr lang="ru-RU" sz="2600" i="1" dirty="0"/>
              <a:t> </a:t>
            </a:r>
            <a:r>
              <a:rPr lang="ru-RU" sz="2600" i="1" dirty="0" err="1"/>
              <a:t>або</a:t>
            </a:r>
            <a:r>
              <a:rPr lang="ru-RU" sz="2600" i="1" dirty="0"/>
              <a:t> </a:t>
            </a:r>
            <a:r>
              <a:rPr lang="ru-RU" sz="2600" i="1" dirty="0" err="1"/>
              <a:t>від'ємні</a:t>
            </a:r>
            <a:r>
              <a:rPr lang="ru-RU" sz="2600" i="1" dirty="0"/>
              <a:t>) за </a:t>
            </a:r>
            <a:r>
              <a:rPr lang="ru-RU" sz="2600" i="1" dirty="0" err="1"/>
              <a:t>температури</a:t>
            </a:r>
            <a:r>
              <a:rPr lang="ru-RU" sz="2600" i="1" dirty="0"/>
              <a:t> 20° </a:t>
            </a:r>
            <a:r>
              <a:rPr lang="en-US" sz="2600" i="1" dirty="0"/>
              <a:t>C</a:t>
            </a:r>
            <a:r>
              <a:rPr lang="ru-RU" sz="2600" i="1" dirty="0"/>
              <a:t> </a:t>
            </a:r>
            <a:r>
              <a:rPr lang="ru-RU" sz="2600" i="1" dirty="0">
                <a:solidFill>
                  <a:srgbClr val="FF0000"/>
                </a:solidFill>
              </a:rPr>
              <a:t>та за умов контролю, </a:t>
            </a:r>
            <a:r>
              <a:rPr lang="ru-RU" sz="2600" i="1" dirty="0" err="1">
                <a:solidFill>
                  <a:srgbClr val="FF0000"/>
                </a:solidFill>
              </a:rPr>
              <a:t>установлених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 smtClean="0">
                <a:solidFill>
                  <a:srgbClr val="FF0000"/>
                </a:solidFill>
              </a:rPr>
              <a:t>у</a:t>
            </a:r>
            <a:r>
              <a:rPr lang="ru-RU" sz="2600" i="1" dirty="0" smtClean="0"/>
              <a:t> </a:t>
            </a:r>
            <a:r>
              <a:rPr lang="ru-RU" sz="2600" i="1" dirty="0" err="1">
                <a:solidFill>
                  <a:srgbClr val="FF0000"/>
                </a:solidFill>
              </a:rPr>
              <a:t>Додатку</a:t>
            </a:r>
            <a:r>
              <a:rPr lang="ru-RU" sz="2600" i="1" dirty="0">
                <a:solidFill>
                  <a:srgbClr val="FF0000"/>
                </a:solidFill>
              </a:rPr>
              <a:t> 2, </a:t>
            </a:r>
            <a:r>
              <a:rPr lang="ru-RU" sz="2600" i="1" dirty="0" err="1" smtClean="0"/>
              <a:t>між</a:t>
            </a:r>
            <a:r>
              <a:rPr lang="ru-RU" sz="2600" i="1" dirty="0" smtClean="0"/>
              <a:t> </a:t>
            </a:r>
            <a:r>
              <a:rPr lang="ru-RU" sz="2600" i="1" dirty="0"/>
              <a:t>фактичною </a:t>
            </a:r>
            <a:r>
              <a:rPr lang="ru-RU" sz="2600" i="1" dirty="0" err="1"/>
              <a:t>місткістю</a:t>
            </a:r>
            <a:r>
              <a:rPr lang="ru-RU" sz="2600" i="1" dirty="0"/>
              <a:t> та </a:t>
            </a:r>
            <a:r>
              <a:rPr lang="ru-RU" sz="2600" i="1" dirty="0" err="1"/>
              <a:t>номінальною</a:t>
            </a:r>
            <a:r>
              <a:rPr lang="ru-RU" sz="2600" i="1" dirty="0"/>
              <a:t> </a:t>
            </a:r>
            <a:r>
              <a:rPr lang="ru-RU" sz="2600" i="1" dirty="0" err="1"/>
              <a:t>місткістю</a:t>
            </a:r>
            <a:r>
              <a:rPr lang="ru-RU" sz="2600" i="1" dirty="0"/>
              <a:t> </a:t>
            </a:r>
            <a:r>
              <a:rPr lang="en-US" sz="2600" i="1" dirty="0" err="1"/>
              <a:t>Vn</a:t>
            </a:r>
            <a:r>
              <a:rPr lang="en-US" sz="2600" i="1" dirty="0"/>
              <a:t> </a:t>
            </a:r>
            <a:r>
              <a:rPr lang="en-US" sz="2600" i="1" dirty="0" err="1"/>
              <a:t>повинні</a:t>
            </a:r>
            <a:r>
              <a:rPr lang="en-US" sz="2600" i="1" dirty="0"/>
              <a:t> </a:t>
            </a:r>
            <a:r>
              <a:rPr lang="en-US" sz="2600" i="1" dirty="0" err="1"/>
              <a:t>відповідати</a:t>
            </a:r>
            <a:r>
              <a:rPr lang="en-US" sz="2600" i="1" dirty="0"/>
              <a:t> </a:t>
            </a:r>
            <a:r>
              <a:rPr lang="en-US" sz="2600" i="1" dirty="0" err="1"/>
              <a:t>таким</a:t>
            </a:r>
            <a:r>
              <a:rPr lang="en-US" sz="2600" i="1" dirty="0"/>
              <a:t> </a:t>
            </a:r>
            <a:r>
              <a:rPr lang="en-US" sz="2600" i="1" dirty="0" err="1"/>
              <a:t>показникам</a:t>
            </a:r>
            <a:r>
              <a:rPr lang="en-US" sz="2600" i="1" dirty="0" smtClean="0"/>
              <a:t>:</a:t>
            </a:r>
            <a:endParaRPr lang="en-US" sz="2600" i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64541" y="149232"/>
            <a:ext cx="481636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/>
              <a:t>Директива</a:t>
            </a:r>
            <a:r>
              <a:rPr lang="en-US" altLang="en-US" sz="2000" dirty="0" smtClean="0"/>
              <a:t> 75/107/</a:t>
            </a:r>
            <a:r>
              <a:rPr lang="uk-UA" altLang="en-US" sz="2000" dirty="0" smtClean="0"/>
              <a:t>Є</a:t>
            </a:r>
            <a:r>
              <a:rPr lang="en-US" altLang="en-US" sz="2000" dirty="0" smtClean="0"/>
              <a:t>EC </a:t>
            </a:r>
            <a:r>
              <a:rPr lang="uk-UA" altLang="en-US" sz="2000" dirty="0" smtClean="0"/>
              <a:t>ДОДАТОК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65112" y="941388"/>
            <a:ext cx="1138339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sz="2400" i="1"/>
          </a:p>
          <a:p>
            <a:endParaRPr lang="en-US" altLang="en-US" sz="2400" i="1">
              <a:cs typeface="Arial" panose="020B0604020202020204" pitchFamily="34" charset="0"/>
            </a:endParaRPr>
          </a:p>
          <a:p>
            <a:endParaRPr lang="en-US" altLang="en-US" sz="2400"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51312"/>
              </p:ext>
            </p:extLst>
          </p:nvPr>
        </p:nvGraphicFramePr>
        <p:xfrm>
          <a:off x="387813" y="1618456"/>
          <a:ext cx="11137993" cy="4104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3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65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7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35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Номінальна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місткість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2400" baseline="-250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повна місткість </a:t>
                      </a:r>
                      <a:r>
                        <a:rPr lang="en-GB" sz="2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2400" baseline="-250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uk-UA" sz="2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мілілітрів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Максимально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допустимі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похибки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6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uk-UA" sz="2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відсотках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GB" sz="2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2400" baseline="-250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2400" baseline="-25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2400" baseline="-250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мілілітрів</a:t>
                      </a:r>
                      <a:endParaRPr lang="en-US" sz="2400" kern="12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</a:t>
                      </a: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5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</a:t>
                      </a: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5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</a:t>
                      </a: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5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</a:t>
                      </a:r>
                      <a:r>
                        <a:rPr lang="uk-UA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4541" y="514662"/>
            <a:ext cx="113442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dirty="0"/>
              <a:t>Максимально допустима </a:t>
            </a:r>
            <a:r>
              <a:rPr lang="ru-RU" sz="2000" dirty="0" err="1"/>
              <a:t>похибка</a:t>
            </a:r>
            <a:r>
              <a:rPr lang="ru-RU" sz="2000" dirty="0"/>
              <a:t> </a:t>
            </a:r>
            <a:r>
              <a:rPr lang="ru-RU" sz="2000" dirty="0" err="1"/>
              <a:t>повної</a:t>
            </a:r>
            <a:r>
              <a:rPr lang="ru-RU" sz="2000" dirty="0"/>
              <a:t> </a:t>
            </a:r>
            <a:r>
              <a:rPr lang="ru-RU" sz="2000" dirty="0" err="1"/>
              <a:t>місткості</a:t>
            </a:r>
            <a:r>
              <a:rPr lang="ru-RU" sz="2000" dirty="0"/>
              <a:t> повинна бути такою самою, </a:t>
            </a:r>
            <a:r>
              <a:rPr lang="ru-RU" sz="2000" dirty="0" err="1"/>
              <a:t>що</a:t>
            </a:r>
            <a:r>
              <a:rPr lang="ru-RU" sz="2000" dirty="0"/>
              <a:t> і максимально допустима </a:t>
            </a:r>
            <a:r>
              <a:rPr lang="ru-RU" sz="2000" dirty="0" err="1"/>
              <a:t>похибка</a:t>
            </a:r>
            <a:r>
              <a:rPr lang="ru-RU" sz="2000" dirty="0"/>
              <a:t> </a:t>
            </a:r>
            <a:r>
              <a:rPr lang="ru-RU" sz="2000" dirty="0" err="1"/>
              <a:t>відповідної</a:t>
            </a:r>
            <a:r>
              <a:rPr lang="ru-RU" sz="2000" dirty="0"/>
              <a:t> </a:t>
            </a:r>
            <a:r>
              <a:rPr lang="ru-RU" sz="2000" dirty="0" err="1"/>
              <a:t>номінальної</a:t>
            </a:r>
            <a:r>
              <a:rPr lang="ru-RU" sz="2000" dirty="0"/>
              <a:t> </a:t>
            </a:r>
            <a:r>
              <a:rPr lang="ru-RU" sz="2000" dirty="0" err="1"/>
              <a:t>місткості</a:t>
            </a:r>
            <a:r>
              <a:rPr lang="ru-RU" sz="2000" dirty="0"/>
              <a:t>.</a:t>
            </a:r>
            <a:endParaRPr lang="en-US" sz="2000" dirty="0"/>
          </a:p>
          <a:p>
            <a:r>
              <a:rPr lang="ru-RU" sz="2000" dirty="0" err="1"/>
              <a:t>Систематичне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допустимих</a:t>
            </a:r>
            <a:r>
              <a:rPr lang="ru-RU" sz="2000" dirty="0"/>
              <a:t> </a:t>
            </a:r>
            <a:r>
              <a:rPr lang="ru-RU" sz="2000" dirty="0" err="1"/>
              <a:t>похибок</a:t>
            </a:r>
            <a:r>
              <a:rPr lang="ru-RU" sz="2000" dirty="0"/>
              <a:t> </a:t>
            </a:r>
            <a:r>
              <a:rPr lang="ru-RU" sz="2000" dirty="0" err="1"/>
              <a:t>забороняється</a:t>
            </a:r>
            <a:r>
              <a:rPr lang="ru-RU" sz="2000" dirty="0"/>
              <a:t>.</a:t>
            </a:r>
            <a:endParaRPr lang="en-US" sz="20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715870" y="21263"/>
            <a:ext cx="52462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/>
              <a:t>Директива</a:t>
            </a:r>
            <a:r>
              <a:rPr lang="en-US" altLang="en-US" sz="2000" dirty="0" smtClean="0"/>
              <a:t> 75/107/</a:t>
            </a:r>
            <a:r>
              <a:rPr lang="uk-UA" altLang="en-US" sz="2000" dirty="0" smtClean="0"/>
              <a:t>Є</a:t>
            </a:r>
            <a:r>
              <a:rPr lang="en-US" altLang="en-US" sz="2000" dirty="0" smtClean="0"/>
              <a:t>EC </a:t>
            </a:r>
            <a:r>
              <a:rPr lang="uk-UA" altLang="en-US" sz="2000" dirty="0" smtClean="0"/>
              <a:t>ДОДАТОК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7917" y="597733"/>
            <a:ext cx="11860306" cy="48820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85800" y="147638"/>
            <a:ext cx="1008126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WELMEC 6.12: </a:t>
            </a:r>
            <a:r>
              <a:rPr lang="uk-UA" altLang="en-US" sz="2000" dirty="0" smtClean="0">
                <a:solidFill>
                  <a:srgbClr val="FF0000"/>
                </a:solidFill>
              </a:rPr>
              <a:t>Технічні вимоги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6931" y="722728"/>
            <a:ext cx="1112356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uk-UA" sz="2300" dirty="0" smtClean="0"/>
              <a:t>Примітка:</a:t>
            </a:r>
            <a:r>
              <a:rPr lang="en-US" sz="2300" dirty="0" smtClean="0"/>
              <a:t> </a:t>
            </a:r>
            <a:r>
              <a:rPr lang="ru-RU" sz="2300" dirty="0"/>
              <a:t>максимально </a:t>
            </a:r>
            <a:r>
              <a:rPr lang="ru-RU" sz="2300" dirty="0" err="1"/>
              <a:t>допустимі</a:t>
            </a:r>
            <a:r>
              <a:rPr lang="ru-RU" sz="2300" dirty="0"/>
              <a:t> </a:t>
            </a:r>
            <a:r>
              <a:rPr lang="ru-RU" sz="2300" dirty="0" err="1"/>
              <a:t>похибки</a:t>
            </a:r>
            <a:r>
              <a:rPr lang="ru-RU" sz="2300" dirty="0"/>
              <a:t>, </a:t>
            </a:r>
            <a:r>
              <a:rPr lang="ru-RU" sz="2300" dirty="0" err="1"/>
              <a:t>наведені</a:t>
            </a:r>
            <a:r>
              <a:rPr lang="ru-RU" sz="2300" dirty="0"/>
              <a:t> в </a:t>
            </a:r>
            <a:r>
              <a:rPr lang="ru-RU" sz="2300" dirty="0" err="1"/>
              <a:t>Таблиці</a:t>
            </a:r>
            <a:r>
              <a:rPr lang="ru-RU" sz="2300" dirty="0"/>
              <a:t> 1 </a:t>
            </a:r>
            <a:r>
              <a:rPr lang="uk-UA" sz="2300" dirty="0" smtClean="0"/>
              <a:t>Директиви </a:t>
            </a:r>
            <a:r>
              <a:rPr lang="en-US" altLang="en-US" sz="2300" dirty="0" smtClean="0"/>
              <a:t>75/107/</a:t>
            </a:r>
            <a:r>
              <a:rPr lang="uk-UA" altLang="en-US" sz="2300" dirty="0" smtClean="0"/>
              <a:t>Є</a:t>
            </a:r>
            <a:r>
              <a:rPr lang="en-US" altLang="en-US" sz="2300" dirty="0" smtClean="0"/>
              <a:t>EC</a:t>
            </a:r>
            <a:r>
              <a:rPr lang="uk-UA" altLang="en-US" sz="2300" dirty="0" smtClean="0"/>
              <a:t>,</a:t>
            </a:r>
            <a:r>
              <a:rPr lang="en-US" altLang="en-US" sz="2300" dirty="0" smtClean="0"/>
              <a:t> </a:t>
            </a:r>
            <a:r>
              <a:rPr lang="uk-UA" sz="2300" dirty="0" smtClean="0">
                <a:solidFill>
                  <a:srgbClr val="FF0000"/>
                </a:solidFill>
              </a:rPr>
              <a:t>не є дійсними для окремої мірної пляшки</a:t>
            </a:r>
            <a:r>
              <a:rPr lang="en-US" sz="2300" dirty="0" smtClean="0"/>
              <a:t>, </a:t>
            </a:r>
            <a:r>
              <a:rPr lang="uk-UA" sz="2300" dirty="0" smtClean="0"/>
              <a:t>але</a:t>
            </a:r>
            <a:r>
              <a:rPr lang="en-US" sz="2300" dirty="0" smtClean="0"/>
              <a:t> </a:t>
            </a:r>
            <a:r>
              <a:rPr lang="uk-UA" sz="2300" dirty="0" smtClean="0"/>
              <a:t>в</a:t>
            </a:r>
            <a:r>
              <a:rPr lang="ru-RU" sz="2300" dirty="0" err="1" smtClean="0"/>
              <a:t>икористовуються</a:t>
            </a:r>
            <a:r>
              <a:rPr lang="ru-RU" sz="2300" dirty="0" smtClean="0"/>
              <a:t> </a:t>
            </a:r>
            <a:r>
              <a:rPr lang="ru-RU" sz="2300" dirty="0"/>
              <a:t>для розрахунку </a:t>
            </a:r>
            <a:r>
              <a:rPr lang="en-US" sz="2300" i="1" dirty="0" err="1" smtClean="0">
                <a:solidFill>
                  <a:srgbClr val="FF0000"/>
                </a:solidFill>
              </a:rPr>
              <a:t>Ts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uk-UA" sz="2300" dirty="0"/>
              <a:t>та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Ti</a:t>
            </a:r>
            <a:r>
              <a:rPr lang="en-US" sz="2300" dirty="0" smtClean="0"/>
              <a:t> </a:t>
            </a:r>
            <a:r>
              <a:rPr lang="uk-UA" sz="2300" dirty="0" smtClean="0"/>
              <a:t>під час проведення еталонного випробування згідно Додатка </a:t>
            </a:r>
            <a:r>
              <a:rPr lang="en-US" sz="2300" dirty="0" smtClean="0"/>
              <a:t>II </a:t>
            </a:r>
            <a:r>
              <a:rPr lang="uk-UA" sz="2300" dirty="0" smtClean="0"/>
              <a:t>Директиви</a:t>
            </a:r>
            <a:r>
              <a:rPr lang="en-US" sz="2300" dirty="0" smtClean="0"/>
              <a:t>.</a:t>
            </a:r>
          </a:p>
          <a:p>
            <a:pPr algn="just">
              <a:spcBef>
                <a:spcPts val="600"/>
              </a:spcBef>
              <a:defRPr/>
            </a:pPr>
            <a:r>
              <a:rPr lang="uk-UA" sz="2300" dirty="0" smtClean="0"/>
              <a:t>Робоча група</a:t>
            </a:r>
            <a:r>
              <a:rPr lang="en-US" sz="2300" dirty="0" smtClean="0"/>
              <a:t> </a:t>
            </a:r>
            <a:r>
              <a:rPr lang="en-US" sz="2300" dirty="0"/>
              <a:t>6 </a:t>
            </a:r>
            <a:r>
              <a:rPr lang="uk-UA" sz="2300" dirty="0" smtClean="0"/>
              <a:t>рекомендує у разі, якщо</a:t>
            </a:r>
            <a:r>
              <a:rPr lang="en-US" sz="2300" dirty="0" smtClean="0"/>
              <a:t> </a:t>
            </a:r>
            <a:r>
              <a:rPr lang="ru-RU" sz="2300" dirty="0" err="1"/>
              <a:t>регулярні</a:t>
            </a:r>
            <a:r>
              <a:rPr lang="ru-RU" sz="2300" dirty="0"/>
              <a:t> </a:t>
            </a:r>
            <a:r>
              <a:rPr lang="ru-RU" sz="2300" dirty="0" err="1"/>
              <a:t>перевірки</a:t>
            </a:r>
            <a:r>
              <a:rPr lang="ru-RU" sz="2300" dirty="0"/>
              <a:t>  </a:t>
            </a:r>
            <a:r>
              <a:rPr lang="ru-RU" sz="2300" dirty="0" err="1"/>
              <a:t>показують</a:t>
            </a:r>
            <a:r>
              <a:rPr lang="uk-UA" sz="2300" dirty="0"/>
              <a:t>, що</a:t>
            </a:r>
            <a:r>
              <a:rPr lang="en-US" sz="2300" dirty="0"/>
              <a:t> </a:t>
            </a:r>
            <a:r>
              <a:rPr lang="uk-UA" sz="2300" dirty="0" smtClean="0">
                <a:solidFill>
                  <a:srgbClr val="FF0000"/>
                </a:solidFill>
              </a:rPr>
              <a:t>середній </a:t>
            </a:r>
            <a:r>
              <a:rPr lang="uk-UA" sz="2300" dirty="0">
                <a:solidFill>
                  <a:srgbClr val="FF0000"/>
                </a:solidFill>
              </a:rPr>
              <a:t>об</a:t>
            </a:r>
            <a:r>
              <a:rPr lang="ru-RU" sz="2300" dirty="0">
                <a:solidFill>
                  <a:srgbClr val="FF0000"/>
                </a:solidFill>
              </a:rPr>
              <a:t>’</a:t>
            </a:r>
            <a:r>
              <a:rPr lang="uk-UA" sz="2300" dirty="0" err="1">
                <a:solidFill>
                  <a:srgbClr val="FF0000"/>
                </a:solidFill>
              </a:rPr>
              <a:t>єм</a:t>
            </a:r>
            <a:r>
              <a:rPr lang="uk-UA" sz="2300" dirty="0">
                <a:solidFill>
                  <a:srgbClr val="FF0000"/>
                </a:solidFill>
              </a:rPr>
              <a:t> мірної пляшки відрізняється від номінальної місткості мірної пляшки</a:t>
            </a:r>
            <a:r>
              <a:rPr lang="en-US" sz="2300" dirty="0" smtClean="0"/>
              <a:t>,</a:t>
            </a:r>
            <a:r>
              <a:rPr lang="en-US" sz="2300" dirty="0"/>
              <a:t> </a:t>
            </a:r>
            <a:r>
              <a:rPr lang="uk-UA" sz="2300" dirty="0"/>
              <a:t>виробник повинен (при можливості) вжити необхідних заходів з метою</a:t>
            </a:r>
            <a:r>
              <a:rPr lang="en-US" sz="2300" dirty="0"/>
              <a:t> </a:t>
            </a:r>
            <a:r>
              <a:rPr lang="uk-UA" sz="2300" dirty="0">
                <a:solidFill>
                  <a:srgbClr val="FF0000"/>
                </a:solidFill>
              </a:rPr>
              <a:t>наближення виробництва до номінальної місткості пляшки</a:t>
            </a:r>
            <a:r>
              <a:rPr lang="uk-UA" sz="2300" dirty="0" smtClean="0">
                <a:solidFill>
                  <a:srgbClr val="FF0000"/>
                </a:solidFill>
              </a:rPr>
              <a:t>.</a:t>
            </a:r>
            <a:endParaRPr lang="en-US" sz="2300" dirty="0"/>
          </a:p>
          <a:p>
            <a:pPr algn="just">
              <a:spcBef>
                <a:spcPts val="600"/>
              </a:spcBef>
              <a:defRPr/>
            </a:pPr>
            <a:r>
              <a:rPr lang="uk-UA" sz="2300" dirty="0" smtClean="0"/>
              <a:t>Доцільно, щоб виробник </a:t>
            </a:r>
            <a:r>
              <a:rPr lang="uk-UA" sz="2300" dirty="0" smtClean="0">
                <a:solidFill>
                  <a:srgbClr val="FF0000"/>
                </a:solidFill>
              </a:rPr>
              <a:t>інформував пакувальника про середню місткість</a:t>
            </a:r>
            <a:r>
              <a:rPr lang="en-US" sz="2300" dirty="0" smtClean="0"/>
              <a:t> </a:t>
            </a:r>
            <a:r>
              <a:rPr lang="uk-UA" sz="2300" dirty="0" smtClean="0"/>
              <a:t>кожної партії мірних пляшок</a:t>
            </a:r>
            <a:r>
              <a:rPr lang="en-US" sz="2300" dirty="0" smtClean="0"/>
              <a:t>, </a:t>
            </a:r>
            <a:r>
              <a:rPr lang="uk-UA" sz="2300" dirty="0"/>
              <a:t>особливо, коли неможливо вжити необхідних заходів, запропонованих вище</a:t>
            </a:r>
            <a:r>
              <a:rPr lang="uk-UA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0804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8258" y="525463"/>
            <a:ext cx="11752729" cy="51872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28093" y="595313"/>
            <a:ext cx="11084802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i="1" dirty="0"/>
              <a:t>4. </a:t>
            </a:r>
            <a:r>
              <a:rPr lang="ru-RU" sz="2400" i="1" dirty="0" smtClean="0"/>
              <a:t>Контроль </a:t>
            </a:r>
            <a:r>
              <a:rPr lang="ru-RU" sz="2400" i="1" dirty="0" err="1"/>
              <a:t>фактичної</a:t>
            </a:r>
            <a:r>
              <a:rPr lang="ru-RU" sz="2400" i="1" dirty="0"/>
              <a:t> </a:t>
            </a:r>
            <a:r>
              <a:rPr lang="ru-RU" sz="2400" i="1" dirty="0" err="1"/>
              <a:t>місткості</a:t>
            </a:r>
            <a:r>
              <a:rPr lang="ru-RU" sz="2400" i="1" dirty="0"/>
              <a:t> </a:t>
            </a:r>
            <a:r>
              <a:rPr lang="ru-RU" sz="2400" i="1" dirty="0" err="1"/>
              <a:t>мірної</a:t>
            </a:r>
            <a:r>
              <a:rPr lang="ru-RU" sz="2400" i="1" dirty="0"/>
              <a:t> </a:t>
            </a:r>
            <a:r>
              <a:rPr lang="ru-RU" sz="2400" i="1" dirty="0" err="1"/>
              <a:t>пляшки</a:t>
            </a:r>
            <a:r>
              <a:rPr lang="ru-RU" sz="2400" i="1" dirty="0"/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здійснюється</a:t>
            </a:r>
            <a:r>
              <a:rPr lang="ru-RU" sz="2400" i="1" dirty="0">
                <a:solidFill>
                  <a:srgbClr val="FF0000"/>
                </a:solidFill>
              </a:rPr>
              <a:t> шляхом </a:t>
            </a:r>
            <a:r>
              <a:rPr lang="ru-RU" sz="2400" i="1" dirty="0" err="1">
                <a:solidFill>
                  <a:srgbClr val="FF0000"/>
                </a:solidFill>
              </a:rPr>
              <a:t>визначення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кількості</a:t>
            </a:r>
            <a:r>
              <a:rPr lang="ru-RU" sz="2400" i="1" dirty="0">
                <a:solidFill>
                  <a:srgbClr val="FF0000"/>
                </a:solidFill>
              </a:rPr>
              <a:t> води за </a:t>
            </a:r>
            <a:r>
              <a:rPr lang="ru-RU" sz="2400" i="1" dirty="0" err="1">
                <a:solidFill>
                  <a:srgbClr val="FF0000"/>
                </a:solidFill>
              </a:rPr>
              <a:t>температури</a:t>
            </a:r>
            <a:r>
              <a:rPr lang="ru-RU" sz="2400" i="1" dirty="0">
                <a:solidFill>
                  <a:srgbClr val="FF0000"/>
                </a:solidFill>
              </a:rPr>
              <a:t> 20° </a:t>
            </a: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ru-RU" dirty="0"/>
              <a:t>, </a:t>
            </a:r>
            <a:r>
              <a:rPr lang="ru-RU" sz="2400" i="1" dirty="0"/>
              <a:t>яка </a:t>
            </a:r>
            <a:r>
              <a:rPr lang="ru-RU" sz="2400" i="1" dirty="0" err="1"/>
              <a:t>фактично</a:t>
            </a:r>
            <a:r>
              <a:rPr lang="ru-RU" sz="2400" i="1" dirty="0"/>
              <a:t> </a:t>
            </a:r>
            <a:r>
              <a:rPr lang="ru-RU" sz="2400" i="1" dirty="0" err="1"/>
              <a:t>міститься</a:t>
            </a:r>
            <a:r>
              <a:rPr lang="ru-RU" sz="2400" i="1" dirty="0"/>
              <a:t> в </a:t>
            </a:r>
            <a:r>
              <a:rPr lang="ru-RU" sz="2400" i="1" dirty="0" err="1"/>
              <a:t>пляшці</a:t>
            </a:r>
            <a:r>
              <a:rPr lang="ru-RU" sz="2400" i="1" dirty="0"/>
              <a:t>, у </a:t>
            </a:r>
            <a:r>
              <a:rPr lang="ru-RU" sz="2400" i="1" dirty="0" err="1"/>
              <a:t>разі</a:t>
            </a:r>
            <a:r>
              <a:rPr lang="ru-RU" sz="2400" i="1" dirty="0"/>
              <a:t>, коли </a:t>
            </a:r>
            <a:r>
              <a:rPr lang="ru-RU" sz="2400" i="1" dirty="0" err="1"/>
              <a:t>її</a:t>
            </a:r>
            <a:r>
              <a:rPr lang="ru-RU" sz="2400" i="1" dirty="0"/>
              <a:t> </a:t>
            </a:r>
            <a:r>
              <a:rPr lang="ru-RU" sz="2400" i="1" dirty="0" err="1"/>
              <a:t>наповнено</a:t>
            </a:r>
            <a:r>
              <a:rPr lang="ru-RU" sz="2400" i="1" dirty="0"/>
              <a:t> до </a:t>
            </a:r>
            <a:r>
              <a:rPr lang="ru-RU" sz="2400" i="1" dirty="0" err="1"/>
              <a:t>рівня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теоретично </a:t>
            </a:r>
            <a:r>
              <a:rPr lang="ru-RU" sz="2400" i="1" dirty="0" err="1"/>
              <a:t>відповідає</a:t>
            </a:r>
            <a:r>
              <a:rPr lang="ru-RU" sz="2400" i="1" dirty="0"/>
              <a:t> </a:t>
            </a:r>
            <a:r>
              <a:rPr lang="ru-RU" sz="2400" i="1" dirty="0" err="1"/>
              <a:t>номінальній</a:t>
            </a:r>
            <a:r>
              <a:rPr lang="ru-RU" sz="2400" i="1" dirty="0"/>
              <a:t> </a:t>
            </a:r>
            <a:r>
              <a:rPr lang="ru-RU" sz="2400" i="1" dirty="0" err="1" smtClean="0"/>
              <a:t>місткості</a:t>
            </a:r>
            <a:r>
              <a:rPr lang="ru-RU" sz="2400" i="1" dirty="0" smtClean="0"/>
              <a:t>.</a:t>
            </a:r>
            <a:endParaRPr lang="en-US" altLang="en-US" sz="2400" i="1" dirty="0"/>
          </a:p>
          <a:p>
            <a:pPr algn="just">
              <a:spcBef>
                <a:spcPts val="600"/>
              </a:spcBef>
            </a:pPr>
            <a:r>
              <a:rPr lang="uk-UA" altLang="en-US" sz="2400" i="1" dirty="0" smtClean="0"/>
              <a:t>Контроль також може здійснюватися </a:t>
            </a:r>
            <a:r>
              <a:rPr lang="uk-UA" altLang="en-US" sz="2400" i="1" dirty="0">
                <a:solidFill>
                  <a:srgbClr val="FF0000"/>
                </a:solidFill>
              </a:rPr>
              <a:t>методом непрямого вимірювання</a:t>
            </a:r>
            <a:r>
              <a:rPr lang="uk-UA" altLang="en-US" sz="2400" i="1" dirty="0" smtClean="0"/>
              <a:t>. </a:t>
            </a:r>
            <a:endParaRPr lang="en-US" altLang="en-US" sz="2400" i="1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5. </a:t>
            </a:r>
            <a:r>
              <a:rPr lang="ru-RU" sz="2400" dirty="0" err="1">
                <a:cs typeface="Arial" panose="020B0604020202020204" pitchFamily="34" charset="0"/>
              </a:rPr>
              <a:t>Кожний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виробник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мірної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пляшки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повинен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подати на затвердження </a:t>
            </a:r>
            <a:r>
              <a:rPr lang="uk-UA" sz="2400" dirty="0">
                <a:cs typeface="Arial" panose="020B0604020202020204" pitchFamily="34" charset="0"/>
              </a:rPr>
              <a:t>до компетентного органу </a:t>
            </a:r>
            <a:r>
              <a:rPr lang="ru-RU" sz="2400" dirty="0" err="1">
                <a:solidFill>
                  <a:srgbClr val="FF0000"/>
                </a:solidFill>
                <a:cs typeface="Arial" panose="020B0604020202020204" pitchFamily="34" charset="0"/>
              </a:rPr>
              <a:t>ескіз</a:t>
            </a:r>
            <a:r>
              <a:rPr 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 знака, за </a:t>
            </a:r>
            <a:r>
              <a:rPr lang="ru-RU" sz="2400" dirty="0" err="1">
                <a:solidFill>
                  <a:srgbClr val="FF0000"/>
                </a:solidFill>
                <a:cs typeface="Arial" panose="020B0604020202020204" pitchFamily="34" charset="0"/>
              </a:rPr>
              <a:t>яким</a:t>
            </a:r>
            <a:r>
              <a:rPr 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cs typeface="Arial" panose="020B0604020202020204" pitchFamily="34" charset="0"/>
              </a:rPr>
              <a:t>може</a:t>
            </a:r>
            <a:r>
              <a:rPr 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 бути </a:t>
            </a:r>
            <a:r>
              <a:rPr lang="ru-RU" sz="2400" dirty="0" err="1">
                <a:solidFill>
                  <a:srgbClr val="FF0000"/>
                </a:solidFill>
                <a:cs typeface="Arial" panose="020B0604020202020204" pitchFamily="34" charset="0"/>
              </a:rPr>
              <a:t>ідентифіковано</a:t>
            </a:r>
            <a:r>
              <a:rPr 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cs typeface="Arial" panose="020B0604020202020204" pitchFamily="34" charset="0"/>
              </a:rPr>
              <a:t>цього</a:t>
            </a:r>
            <a:r>
              <a:rPr 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виробника</a:t>
            </a:r>
            <a:r>
              <a:rPr 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uk-UA" altLang="en-US" sz="2400" dirty="0" smtClean="0">
                <a:cs typeface="Arial" panose="020B0604020202020204" pitchFamily="34" charset="0"/>
              </a:rPr>
              <a:t>Після отримання погодження від компетентного органу</a:t>
            </a:r>
            <a:r>
              <a:rPr lang="en-US" altLang="en-US" sz="2400" dirty="0" smtClean="0">
                <a:cs typeface="Arial" panose="020B0604020202020204" pitchFamily="34" charset="0"/>
              </a:rPr>
              <a:t>,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компетентні органи інших держав-членів і Комісія повинні бути поінформовані </a:t>
            </a:r>
            <a:r>
              <a:rPr lang="uk-UA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про це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cs typeface="Arial" panose="020B0604020202020204" pitchFamily="34" charset="0"/>
              </a:rPr>
              <a:t>протягом одного місяця</a:t>
            </a:r>
            <a:r>
              <a:rPr lang="en-US" altLang="en-US" sz="2400" dirty="0" smtClean="0"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38399" y="125413"/>
            <a:ext cx="537344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2000" dirty="0" smtClean="0"/>
              <a:t>Директива</a:t>
            </a:r>
            <a:r>
              <a:rPr lang="en-US" altLang="en-US" sz="2000" dirty="0" smtClean="0"/>
              <a:t> 75/107/</a:t>
            </a:r>
            <a:r>
              <a:rPr lang="uk-UA" altLang="en-US" sz="2000" dirty="0" smtClean="0"/>
              <a:t>Є</a:t>
            </a:r>
            <a:r>
              <a:rPr lang="en-US" altLang="en-US" sz="2000" dirty="0" smtClean="0"/>
              <a:t>EC </a:t>
            </a:r>
            <a:r>
              <a:rPr lang="uk-UA" altLang="en-US" sz="2000" dirty="0" smtClean="0"/>
              <a:t>ДОДАТОК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3362" y="698500"/>
            <a:ext cx="11707625" cy="48416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21424" y="1011209"/>
            <a:ext cx="113315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 smtClean="0"/>
              <a:t>Підстави для відмови в затвердженні знаків:</a:t>
            </a:r>
          </a:p>
          <a:p>
            <a:pPr algn="just"/>
            <a:r>
              <a:rPr lang="en-US" altLang="en-US" sz="1000" dirty="0"/>
              <a:t> </a:t>
            </a:r>
          </a:p>
          <a:p>
            <a:pPr algn="just"/>
            <a:r>
              <a:rPr lang="uk-UA" altLang="en-US" sz="2400" dirty="0">
                <a:solidFill>
                  <a:srgbClr val="FF0000"/>
                </a:solidFill>
              </a:rPr>
              <a:t>- </a:t>
            </a:r>
            <a:r>
              <a:rPr lang="uk-UA" altLang="en-US" sz="2400" dirty="0" smtClean="0"/>
              <a:t>  </a:t>
            </a:r>
            <a:r>
              <a:rPr lang="uk-UA" altLang="en-US" sz="2400" dirty="0" smtClean="0">
                <a:solidFill>
                  <a:srgbClr val="FF0000"/>
                </a:solidFill>
              </a:rPr>
              <a:t>знак схожий на інший затверджений знак, або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uk-UA" altLang="en-US" sz="2400" dirty="0">
                <a:solidFill>
                  <a:srgbClr val="FF0000"/>
                </a:solidFill>
              </a:rPr>
              <a:t>з</a:t>
            </a:r>
            <a:r>
              <a:rPr lang="uk-UA" altLang="en-US" sz="2400" dirty="0" smtClean="0">
                <a:solidFill>
                  <a:srgbClr val="FF0000"/>
                </a:solidFill>
              </a:rPr>
              <a:t>нак може бути сприйнятий за інші законодавчі знаки, такі як, знак </a:t>
            </a:r>
            <a:r>
              <a:rPr lang="en-US" altLang="en-US" sz="2400" dirty="0">
                <a:solidFill>
                  <a:srgbClr val="FF0000"/>
                </a:solidFill>
              </a:rPr>
              <a:t>‘℮’ </a:t>
            </a:r>
            <a:r>
              <a:rPr lang="uk-UA" altLang="en-US" sz="2400" dirty="0" smtClean="0">
                <a:solidFill>
                  <a:srgbClr val="FF0000"/>
                </a:solidFill>
              </a:rPr>
              <a:t> або </a:t>
            </a:r>
            <a:r>
              <a:rPr lang="ru-RU" altLang="en-US" sz="2400" dirty="0" err="1" smtClean="0">
                <a:solidFill>
                  <a:srgbClr val="FF0000"/>
                </a:solidFill>
              </a:rPr>
              <a:t>зареєстровану</a:t>
            </a:r>
            <a:r>
              <a:rPr lang="ru-RU" altLang="en-US" sz="2400" dirty="0" smtClean="0">
                <a:solidFill>
                  <a:srgbClr val="FF0000"/>
                </a:solidFill>
              </a:rPr>
              <a:t> </a:t>
            </a:r>
            <a:r>
              <a:rPr lang="ru-RU" altLang="en-US" sz="2400" dirty="0" err="1" smtClean="0">
                <a:solidFill>
                  <a:srgbClr val="FF0000"/>
                </a:solidFill>
              </a:rPr>
              <a:t>торгову</a:t>
            </a:r>
            <a:r>
              <a:rPr lang="ru-RU" altLang="en-US" sz="2400" dirty="0" smtClean="0">
                <a:solidFill>
                  <a:srgbClr val="FF0000"/>
                </a:solidFill>
              </a:rPr>
              <a:t> марку </a:t>
            </a:r>
            <a:r>
              <a:rPr lang="ru-RU" altLang="en-US" sz="2400" dirty="0" err="1">
                <a:solidFill>
                  <a:srgbClr val="FF0000"/>
                </a:solidFill>
              </a:rPr>
              <a:t>компанії</a:t>
            </a:r>
            <a:r>
              <a:rPr lang="ru-RU" altLang="en-US" sz="2400" dirty="0">
                <a:solidFill>
                  <a:srgbClr val="FF0000"/>
                </a:solidFill>
              </a:rPr>
              <a:t>.</a:t>
            </a:r>
            <a:endParaRPr lang="uk-UA" altLang="en-US" sz="2400" dirty="0" smtClean="0">
              <a:solidFill>
                <a:srgbClr val="FF0000"/>
              </a:solidFill>
            </a:endParaRPr>
          </a:p>
          <a:p>
            <a:pPr algn="just"/>
            <a:r>
              <a:rPr lang="en-US" altLang="en-US" sz="2400" dirty="0"/>
              <a:t>  </a:t>
            </a:r>
          </a:p>
          <a:p>
            <a:pPr algn="just"/>
            <a:r>
              <a:rPr lang="uk-UA" altLang="en-US" sz="2400" dirty="0" smtClean="0"/>
              <a:t>Рекомендується інформувати компетентні органи та Комісію, </a:t>
            </a:r>
            <a:r>
              <a:rPr lang="uk-UA" altLang="en-US" sz="2400" dirty="0">
                <a:solidFill>
                  <a:srgbClr val="FF0000"/>
                </a:solidFill>
              </a:rPr>
              <a:t>шляхом розміщення знаків і відповідної інформації на веб-сайті, а також </a:t>
            </a:r>
            <a:r>
              <a:rPr lang="uk-UA" altLang="en-US" sz="2400" dirty="0" smtClean="0">
                <a:solidFill>
                  <a:srgbClr val="FF0000"/>
                </a:solidFill>
              </a:rPr>
              <a:t>забезпечити інформування </a:t>
            </a:r>
            <a:r>
              <a:rPr lang="uk-UA" altLang="en-US" sz="2400" dirty="0">
                <a:solidFill>
                  <a:srgbClr val="FF0000"/>
                </a:solidFill>
              </a:rPr>
              <a:t>відповідних компетентних органів </a:t>
            </a:r>
            <a:r>
              <a:rPr lang="uk-UA" altLang="en-US" sz="2400" dirty="0" smtClean="0">
                <a:solidFill>
                  <a:srgbClr val="FF0000"/>
                </a:solidFill>
              </a:rPr>
              <a:t>про веб-сайт.</a:t>
            </a:r>
            <a:endParaRPr lang="uk-UA" altLang="en-US" sz="2400" dirty="0">
              <a:solidFill>
                <a:srgbClr val="FF0000"/>
              </a:solidFill>
            </a:endParaRPr>
          </a:p>
          <a:p>
            <a:pPr algn="just"/>
            <a:r>
              <a:rPr lang="uk-UA" altLang="en-US" sz="2400" dirty="0" smtClean="0"/>
              <a:t>Такий підхід дозволяє кожному компетентному органу </a:t>
            </a:r>
            <a:r>
              <a:rPr lang="uk-UA" altLang="en-US" sz="2400" dirty="0">
                <a:solidFill>
                  <a:srgbClr val="FF0000"/>
                </a:solidFill>
              </a:rPr>
              <a:t>оновлювати свою базу даних знаків і мати доступ до всіх інших затверджених знаків.</a:t>
            </a:r>
          </a:p>
          <a:p>
            <a:pPr algn="just"/>
            <a:endParaRPr lang="en-US" altLang="en-US" sz="2400" i="1" dirty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85800" y="147638"/>
            <a:ext cx="1014984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WELMEC 6.12: </a:t>
            </a:r>
            <a:r>
              <a:rPr lang="uk-UA" altLang="en-US" sz="2000" dirty="0" smtClean="0">
                <a:solidFill>
                  <a:srgbClr val="FF0000"/>
                </a:solidFill>
              </a:rPr>
              <a:t>Затвердження знаків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0999" y="1165412"/>
            <a:ext cx="1154654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en-US" sz="2400" dirty="0" err="1" smtClean="0">
                <a:solidFill>
                  <a:srgbClr val="FF0000"/>
                </a:solidFill>
              </a:rPr>
              <a:t>Компетентні</a:t>
            </a:r>
            <a:r>
              <a:rPr lang="ru-RU" altLang="en-US" sz="2400" dirty="0" smtClean="0">
                <a:solidFill>
                  <a:srgbClr val="FF0000"/>
                </a:solidFill>
              </a:rPr>
              <a:t> </a:t>
            </a:r>
            <a:r>
              <a:rPr lang="ru-RU" altLang="en-US" sz="2400" dirty="0" err="1" smtClean="0">
                <a:solidFill>
                  <a:srgbClr val="FF0000"/>
                </a:solidFill>
              </a:rPr>
              <a:t>органи</a:t>
            </a:r>
            <a:r>
              <a:rPr lang="ru-RU" altLang="en-US" sz="2400" dirty="0" smtClean="0">
                <a:solidFill>
                  <a:srgbClr val="FF0000"/>
                </a:solidFill>
              </a:rPr>
              <a:t> </a:t>
            </a:r>
            <a:r>
              <a:rPr lang="ru-RU" altLang="en-US" sz="2400" dirty="0" err="1">
                <a:solidFill>
                  <a:srgbClr val="FF0000"/>
                </a:solidFill>
              </a:rPr>
              <a:t>несуть</a:t>
            </a:r>
            <a:r>
              <a:rPr lang="ru-RU" altLang="en-US" sz="2400" dirty="0">
                <a:solidFill>
                  <a:srgbClr val="FF0000"/>
                </a:solidFill>
              </a:rPr>
              <a:t> </a:t>
            </a:r>
            <a:r>
              <a:rPr lang="ru-RU" altLang="en-US" sz="2400" dirty="0" err="1">
                <a:solidFill>
                  <a:srgbClr val="FF0000"/>
                </a:solidFill>
              </a:rPr>
              <a:t>відповідальність</a:t>
            </a:r>
            <a:r>
              <a:rPr lang="ru-RU" altLang="en-US" sz="2400" dirty="0">
                <a:solidFill>
                  <a:srgbClr val="FF0000"/>
                </a:solidFill>
              </a:rPr>
              <a:t> за: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algn="just"/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altLang="en-US" sz="2400" dirty="0"/>
              <a:t>a)    </a:t>
            </a:r>
            <a:r>
              <a:rPr lang="uk-UA" altLang="en-US" sz="2400" dirty="0"/>
              <a:t>з</a:t>
            </a:r>
            <a:r>
              <a:rPr lang="uk-UA" altLang="en-US" sz="2400" dirty="0" smtClean="0"/>
              <a:t>атвердження знаків</a:t>
            </a:r>
            <a:r>
              <a:rPr lang="en-US" altLang="en-US" sz="2400" dirty="0" smtClean="0"/>
              <a:t>, </a:t>
            </a:r>
            <a:endParaRPr lang="en-US" altLang="en-US" sz="2400" dirty="0"/>
          </a:p>
          <a:p>
            <a:pPr algn="just"/>
            <a:r>
              <a:rPr lang="uk-UA" altLang="en-US" sz="2400" dirty="0" smtClean="0"/>
              <a:t>б</a:t>
            </a:r>
            <a:r>
              <a:rPr lang="en-US" altLang="en-US" sz="2400" dirty="0" smtClean="0"/>
              <a:t>) </a:t>
            </a:r>
            <a:r>
              <a:rPr lang="uk-UA" altLang="en-US" sz="2400" dirty="0" smtClean="0"/>
              <a:t>  інформування інших компетентних органів і Комісії про затверджені знаки,</a:t>
            </a:r>
            <a:r>
              <a:rPr lang="en-US" altLang="en-US" sz="2400" dirty="0" smtClean="0"/>
              <a:t> </a:t>
            </a:r>
            <a:endParaRPr lang="en-US" altLang="en-US" sz="2400" dirty="0"/>
          </a:p>
          <a:p>
            <a:pPr algn="just"/>
            <a:r>
              <a:rPr lang="uk-UA" altLang="en-US" sz="2400" dirty="0"/>
              <a:t>в</a:t>
            </a:r>
            <a:r>
              <a:rPr lang="en-US" altLang="en-US" sz="2400" dirty="0" smtClean="0"/>
              <a:t>)  </a:t>
            </a:r>
            <a:r>
              <a:rPr lang="uk-UA" altLang="en-US" sz="2400" dirty="0" smtClean="0"/>
              <a:t>виконання перевірки відповідності мірних пляшок вимогам Директиви. </a:t>
            </a:r>
            <a:endParaRPr lang="en-US" altLang="en-US" sz="2400" dirty="0"/>
          </a:p>
          <a:p>
            <a:pPr algn="just"/>
            <a:endParaRPr lang="uk-UA" altLang="en-US" sz="2400" dirty="0" smtClean="0"/>
          </a:p>
          <a:p>
            <a:pPr algn="just"/>
            <a:r>
              <a:rPr lang="uk-UA" altLang="en-US" sz="2400" dirty="0" smtClean="0"/>
              <a:t>Безумовно, кожна держава-член повинна мати компетентний орган, відповідальний за затвердження знаків. </a:t>
            </a:r>
          </a:p>
          <a:p>
            <a:pPr algn="just">
              <a:spcBef>
                <a:spcPts val="2400"/>
              </a:spcBef>
            </a:pPr>
            <a:r>
              <a:rPr lang="uk-UA" altLang="en-US" sz="2400" dirty="0" smtClean="0"/>
              <a:t>Спосіб подання знаків на затвердження, а також процедури затвердження та інформування про знаки визначаються національними вимогами. </a:t>
            </a:r>
          </a:p>
          <a:p>
            <a:pPr algn="just"/>
            <a:endParaRPr lang="en-US" alt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1676399" y="157163"/>
            <a:ext cx="8261749" cy="541337"/>
          </a:xfrm>
          <a:prstGeom prst="round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9763" y="150813"/>
            <a:ext cx="795691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WELMEC 6.12, </a:t>
            </a:r>
            <a:r>
              <a:rPr lang="uk-UA" altLang="en-US" sz="2000" dirty="0" smtClean="0"/>
              <a:t>Видання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1</a:t>
            </a:r>
            <a:r>
              <a:rPr lang="en-US" altLang="en-US" sz="2000" dirty="0" smtClean="0"/>
              <a:t>:</a:t>
            </a:r>
            <a:r>
              <a:rPr lang="uk-UA" altLang="en-US" sz="2000" dirty="0" smtClean="0"/>
              <a:t> Компетентні органи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841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4787" y="1461247"/>
            <a:ext cx="1126415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 smtClean="0"/>
              <a:t>Компетентний орган, відповідальний за перевірку відповідності вимогам Директиві, та орган, що затверджує знаки, </a:t>
            </a:r>
            <a:r>
              <a:rPr lang="uk-UA" altLang="en-US" sz="2400" dirty="0">
                <a:solidFill>
                  <a:srgbClr val="FF0000"/>
                </a:solidFill>
              </a:rPr>
              <a:t>можуть бути різними органами</a:t>
            </a:r>
            <a:r>
              <a:rPr lang="uk-UA" altLang="en-US" sz="2400" dirty="0" smtClean="0">
                <a:solidFill>
                  <a:srgbClr val="FF0000"/>
                </a:solidFill>
              </a:rPr>
              <a:t>.</a:t>
            </a:r>
            <a:endParaRPr lang="uk-UA" altLang="en-US" sz="2400" dirty="0" smtClean="0"/>
          </a:p>
          <a:p>
            <a:pPr algn="just">
              <a:spcBef>
                <a:spcPts val="1200"/>
              </a:spcBef>
            </a:pPr>
            <a:r>
              <a:rPr lang="uk-UA" altLang="en-US" sz="2400" dirty="0" smtClean="0"/>
              <a:t>Це може бути </a:t>
            </a:r>
            <a:r>
              <a:rPr lang="uk-UA" altLang="en-US" sz="2400" dirty="0" smtClean="0">
                <a:solidFill>
                  <a:srgbClr val="FF0000"/>
                </a:solidFill>
              </a:rPr>
              <a:t>урядовий або неурядовий орган</a:t>
            </a:r>
            <a:r>
              <a:rPr lang="en-US" altLang="en-US" sz="2400" dirty="0" smtClean="0">
                <a:solidFill>
                  <a:srgbClr val="FF0000"/>
                </a:solidFill>
              </a:rPr>
              <a:t>.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ru-RU" altLang="en-US" sz="2400" dirty="0" smtClean="0"/>
              <a:t>В </a:t>
            </a:r>
            <a:r>
              <a:rPr lang="ru-RU" altLang="en-US" sz="2400" dirty="0" err="1"/>
              <a:t>обох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випадках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рекомендується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щоб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результати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перевірок</a:t>
            </a:r>
            <a:r>
              <a:rPr lang="ru-RU" altLang="en-US" sz="2400" dirty="0"/>
              <a:t> (</a:t>
            </a:r>
            <a:r>
              <a:rPr lang="ru-RU" altLang="en-US" sz="2400" dirty="0" err="1"/>
              <a:t>Додаток</a:t>
            </a:r>
            <a:r>
              <a:rPr lang="ru-RU" altLang="en-US" sz="2400" dirty="0"/>
              <a:t> II </a:t>
            </a:r>
            <a:r>
              <a:rPr lang="ru-RU" altLang="en-US" sz="2400" dirty="0" err="1"/>
              <a:t>Директиви</a:t>
            </a:r>
            <a:r>
              <a:rPr lang="ru-RU" altLang="en-US" sz="2400" dirty="0"/>
              <a:t> та будь-</a:t>
            </a:r>
            <a:r>
              <a:rPr lang="ru-RU" altLang="en-US" sz="2400" dirty="0" err="1"/>
              <a:t>які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інші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перевірки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здійснені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компетентними</a:t>
            </a:r>
            <a:r>
              <a:rPr lang="ru-RU" altLang="en-US" sz="2400" dirty="0"/>
              <a:t> </a:t>
            </a:r>
            <a:r>
              <a:rPr lang="ru-RU" altLang="en-US" sz="2400" dirty="0" smtClean="0"/>
              <a:t>органами </a:t>
            </a:r>
            <a:r>
              <a:rPr lang="uk-UA" altLang="en-US" sz="2400" dirty="0" smtClean="0"/>
              <a:t>відповідно до Додатку </a:t>
            </a:r>
            <a:r>
              <a:rPr lang="en-US" altLang="en-US" sz="2400" dirty="0" smtClean="0"/>
              <a:t>I</a:t>
            </a:r>
            <a:r>
              <a:rPr lang="en-US" altLang="en-US" sz="2400" dirty="0"/>
              <a:t>, 7 </a:t>
            </a:r>
            <a:r>
              <a:rPr lang="uk-UA" altLang="en-US" sz="2400" dirty="0" smtClean="0"/>
              <a:t>Директиви про мірні пляшки</a:t>
            </a:r>
            <a:r>
              <a:rPr lang="en-US" altLang="en-US" sz="2400" dirty="0" smtClean="0"/>
              <a:t>) </a:t>
            </a:r>
            <a:r>
              <a:rPr lang="uk-UA" altLang="en-US" sz="2400" dirty="0" smtClean="0">
                <a:solidFill>
                  <a:srgbClr val="FF0000"/>
                </a:solidFill>
              </a:rPr>
              <a:t>направлялися до органів ринкового нагляду (з копією на Національний метрологічний інститут),</a:t>
            </a:r>
            <a:r>
              <a:rPr lang="en-US" altLang="en-US" sz="2400" dirty="0" smtClean="0"/>
              <a:t> </a:t>
            </a:r>
            <a:r>
              <a:rPr lang="uk-UA" altLang="en-US" sz="2400" dirty="0" smtClean="0"/>
              <a:t>що дозволить розробляти відповідні програми ринкового нагляду. </a:t>
            </a:r>
            <a:endParaRPr lang="en-US" alt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1958788" y="399210"/>
            <a:ext cx="8059696" cy="541337"/>
          </a:xfrm>
          <a:prstGeom prst="round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92151" y="392860"/>
            <a:ext cx="776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WELMEC 6.12, </a:t>
            </a:r>
            <a:r>
              <a:rPr lang="uk-UA" altLang="en-US" sz="2000" dirty="0"/>
              <a:t>Видання</a:t>
            </a:r>
            <a:r>
              <a:rPr lang="en-US" altLang="en-US" sz="2000" dirty="0"/>
              <a:t> 1:</a:t>
            </a:r>
            <a:r>
              <a:rPr lang="uk-UA" altLang="en-US" sz="2000" dirty="0"/>
              <a:t> Компетентні органи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623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7553" y="1246094"/>
            <a:ext cx="11479306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3600" dirty="0" smtClean="0"/>
              <a:t>У Директиві </a:t>
            </a:r>
            <a:r>
              <a:rPr lang="uk-UA" altLang="en-US" sz="3600" dirty="0">
                <a:solidFill>
                  <a:srgbClr val="FF0000"/>
                </a:solidFill>
              </a:rPr>
              <a:t>нічого</a:t>
            </a:r>
            <a:r>
              <a:rPr lang="uk-UA" altLang="en-US" sz="3600" dirty="0" smtClean="0"/>
              <a:t> на сказано про те, що </a:t>
            </a:r>
            <a:r>
              <a:rPr lang="uk-UA" altLang="en-US" sz="3600" dirty="0">
                <a:solidFill>
                  <a:srgbClr val="FF0000"/>
                </a:solidFill>
              </a:rPr>
              <a:t>виробник, який знаходиться за межами Співтовариства</a:t>
            </a:r>
            <a:r>
              <a:rPr lang="uk-UA" altLang="en-US" sz="3600" dirty="0" smtClean="0"/>
              <a:t>, </a:t>
            </a:r>
            <a:r>
              <a:rPr lang="uk-UA" altLang="en-US" sz="3600" u="sng" dirty="0"/>
              <a:t>не може подавати знак на затвердження.</a:t>
            </a:r>
          </a:p>
          <a:p>
            <a:pPr algn="just">
              <a:spcBef>
                <a:spcPts val="600"/>
              </a:spcBef>
            </a:pPr>
            <a:r>
              <a:rPr lang="uk-UA" altLang="en-US" sz="3600" dirty="0">
                <a:solidFill>
                  <a:srgbClr val="FF0000"/>
                </a:solidFill>
              </a:rPr>
              <a:t>Рекомендується</a:t>
            </a:r>
            <a:r>
              <a:rPr lang="uk-UA" altLang="en-US" sz="3600" dirty="0" smtClean="0"/>
              <a:t>, щоб знак був затверджений державою-членом, куди мірні пляшки будуть імпортуватися для використання в Співтоваристві.</a:t>
            </a:r>
            <a:endParaRPr lang="en-US" alt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1891552" y="184057"/>
            <a:ext cx="8213641" cy="541337"/>
          </a:xfrm>
          <a:prstGeom prst="round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24916" y="177707"/>
            <a:ext cx="79105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WELMEC 6.12, </a:t>
            </a:r>
            <a:r>
              <a:rPr lang="uk-UA" altLang="en-US" sz="2000" dirty="0"/>
              <a:t>Видання</a:t>
            </a:r>
            <a:r>
              <a:rPr lang="en-US" altLang="en-US" sz="2000" dirty="0"/>
              <a:t> 1:</a:t>
            </a:r>
            <a:r>
              <a:rPr lang="uk-UA" altLang="en-US" sz="2000" dirty="0"/>
              <a:t> Компетентні органи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5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5112" y="925429"/>
            <a:ext cx="11735623" cy="48657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75667" y="1020674"/>
            <a:ext cx="11470893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2400" i="1" dirty="0" err="1" smtClean="0"/>
              <a:t>Виробник</a:t>
            </a:r>
            <a:r>
              <a:rPr lang="ru-RU" dirty="0" smtClean="0"/>
              <a:t>  </a:t>
            </a:r>
            <a:r>
              <a:rPr lang="ru-RU" sz="2400" i="1" dirty="0" err="1" smtClean="0">
                <a:solidFill>
                  <a:srgbClr val="FF0000"/>
                </a:solidFill>
              </a:rPr>
              <a:t>під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>
                <a:solidFill>
                  <a:srgbClr val="FF0000"/>
                </a:solidFill>
              </a:rPr>
              <a:t>свою </a:t>
            </a:r>
            <a:r>
              <a:rPr lang="ru-RU" sz="2400" i="1" dirty="0" err="1" smtClean="0">
                <a:solidFill>
                  <a:srgbClr val="FF0000"/>
                </a:solidFill>
              </a:rPr>
              <a:t>відповідальність</a:t>
            </a:r>
            <a:r>
              <a:rPr lang="ru-RU" sz="2400" i="1" dirty="0" smtClean="0">
                <a:solidFill>
                  <a:srgbClr val="FF0000"/>
                </a:solidFill>
              </a:rPr>
              <a:t>:</a:t>
            </a:r>
            <a:endParaRPr lang="en-US" altLang="en-US" sz="2400" i="1" dirty="0">
              <a:solidFill>
                <a:srgbClr val="FF0000"/>
              </a:solidFill>
            </a:endParaRPr>
          </a:p>
          <a:p>
            <a:pPr algn="just"/>
            <a:endParaRPr lang="en-US" altLang="en-US" sz="1000" i="1" dirty="0"/>
          </a:p>
          <a:p>
            <a:pPr algn="just"/>
            <a:r>
              <a:rPr lang="en-US" altLang="en-US" sz="2400" i="1" dirty="0"/>
              <a:t>- </a:t>
            </a:r>
            <a:r>
              <a:rPr lang="uk-UA" altLang="en-US" sz="2400" i="1" dirty="0">
                <a:solidFill>
                  <a:srgbClr val="FF0000"/>
                </a:solidFill>
              </a:rPr>
              <a:t>н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аносить знак відповідності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‘3’ (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зворотний </a:t>
            </a:r>
            <a:r>
              <a:rPr lang="uk-UA" altLang="en-US" sz="2400" i="1" dirty="0" err="1" smtClean="0">
                <a:solidFill>
                  <a:srgbClr val="FF0000"/>
                </a:solidFill>
              </a:rPr>
              <a:t>епсілон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)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,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 </a:t>
            </a:r>
            <a:r>
              <a:rPr lang="uk-UA" altLang="en-US" sz="2400" i="1" dirty="0" smtClean="0"/>
              <a:t>передбачений Статтею </a:t>
            </a:r>
            <a:r>
              <a:rPr lang="en-US" altLang="en-US" sz="2400" i="1" dirty="0" smtClean="0"/>
              <a:t>6 </a:t>
            </a:r>
            <a:r>
              <a:rPr lang="uk-UA" altLang="en-US" sz="2400" i="1" dirty="0" smtClean="0"/>
              <a:t>Директиви Ради ЄС №</a:t>
            </a:r>
            <a:r>
              <a:rPr lang="en-US" altLang="en-US" sz="2400" i="1" dirty="0" smtClean="0"/>
              <a:t> 71/316/</a:t>
            </a:r>
            <a:r>
              <a:rPr lang="uk-UA" altLang="en-US" sz="2400" i="1" dirty="0" smtClean="0"/>
              <a:t>Є</a:t>
            </a:r>
            <a:r>
              <a:rPr lang="en-US" altLang="en-US" sz="2400" i="1" dirty="0" smtClean="0"/>
              <a:t>EC </a:t>
            </a:r>
            <a:r>
              <a:rPr lang="en-US" altLang="en-US" sz="2400" i="1" dirty="0"/>
              <a:t>(*) </a:t>
            </a:r>
            <a:r>
              <a:rPr lang="uk-UA" altLang="en-US" sz="2400" i="1" dirty="0" smtClean="0"/>
              <a:t>від</a:t>
            </a:r>
            <a:r>
              <a:rPr lang="en-US" altLang="en-US" sz="2400" i="1" dirty="0" smtClean="0"/>
              <a:t> </a:t>
            </a:r>
            <a:r>
              <a:rPr lang="en-US" altLang="en-US" sz="2400" i="1" dirty="0"/>
              <a:t>26 </a:t>
            </a:r>
            <a:r>
              <a:rPr lang="uk-UA" altLang="en-US" sz="2400" i="1" dirty="0" smtClean="0"/>
              <a:t>липня</a:t>
            </a:r>
            <a:r>
              <a:rPr lang="en-US" altLang="en-US" sz="2400" i="1" dirty="0" smtClean="0"/>
              <a:t> 1971</a:t>
            </a:r>
            <a:r>
              <a:rPr lang="uk-UA" altLang="en-US" sz="2400" i="1" dirty="0" smtClean="0"/>
              <a:t> року стосовно спільних положень як для засобів вимірювальної техніки, так і методів метрологічного контролю</a:t>
            </a:r>
            <a:r>
              <a:rPr lang="en-US" altLang="en-US" sz="2400" i="1" dirty="0" smtClean="0"/>
              <a:t>, </a:t>
            </a:r>
            <a:r>
              <a:rPr lang="uk-UA" altLang="en-US" sz="2400" i="1" dirty="0" smtClean="0"/>
              <a:t>з останніми змінами, внесеними Законом </a:t>
            </a:r>
            <a:r>
              <a:rPr lang="en-US" altLang="en-US" sz="2400" i="1" dirty="0" smtClean="0"/>
              <a:t>(2</a:t>
            </a:r>
            <a:r>
              <a:rPr lang="en-US" altLang="en-US" sz="2400" i="1" dirty="0"/>
              <a:t>) </a:t>
            </a:r>
            <a:r>
              <a:rPr lang="uk-UA" altLang="en-US" sz="2400" i="1" dirty="0" smtClean="0"/>
              <a:t>щодо умов приєднання та внесення змін до Договорів</a:t>
            </a:r>
            <a:r>
              <a:rPr lang="en-US" altLang="en-US" sz="2400" i="1" dirty="0" smtClean="0"/>
              <a:t>, </a:t>
            </a:r>
            <a:r>
              <a:rPr lang="uk-UA" altLang="en-US" sz="2400" i="1" dirty="0" smtClean="0"/>
              <a:t>і тим самим засвідчує, що </a:t>
            </a:r>
            <a:r>
              <a:rPr lang="en-US" altLang="en-US" sz="2400" i="1" dirty="0" smtClean="0"/>
              <a:t> </a:t>
            </a:r>
            <a:r>
              <a:rPr lang="uk-UA" altLang="en-US" sz="2400" i="1" dirty="0" smtClean="0"/>
              <a:t>мірна пляшка відповідає вимогам цієї Директиви та її Додатків. </a:t>
            </a:r>
            <a:r>
              <a:rPr lang="en-US" altLang="en-US" sz="2400" i="1" dirty="0" smtClean="0"/>
              <a:t> </a:t>
            </a:r>
            <a:endParaRPr lang="en-US" altLang="en-US" sz="2400" i="1" dirty="0"/>
          </a:p>
          <a:p>
            <a:pPr algn="just"/>
            <a:r>
              <a:rPr lang="uk-UA" altLang="en-US" sz="2400" i="1" dirty="0" smtClean="0"/>
              <a:t>Однак</a:t>
            </a:r>
            <a:r>
              <a:rPr lang="en-US" altLang="en-US" sz="2400" i="1" dirty="0" smtClean="0"/>
              <a:t>, </a:t>
            </a:r>
            <a:r>
              <a:rPr lang="uk-UA" altLang="en-US" sz="2400" i="1" dirty="0" smtClean="0"/>
              <a:t>нанесення дати</a:t>
            </a:r>
            <a:r>
              <a:rPr lang="en-US" altLang="en-US" sz="2400" i="1" dirty="0" smtClean="0"/>
              <a:t>, 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походження та номер, </a:t>
            </a:r>
            <a:r>
              <a:rPr lang="uk-UA" altLang="en-US" sz="2400" i="1" dirty="0" smtClean="0"/>
              <a:t>передбачені Додатком </a:t>
            </a:r>
            <a:r>
              <a:rPr lang="en-US" altLang="en-US" sz="2400" i="1" dirty="0" smtClean="0"/>
              <a:t>I</a:t>
            </a:r>
            <a:r>
              <a:rPr lang="en-US" altLang="en-US" sz="2400" i="1" dirty="0"/>
              <a:t>, </a:t>
            </a:r>
            <a:r>
              <a:rPr lang="uk-UA" altLang="en-US" sz="2400" i="1" dirty="0" smtClean="0"/>
              <a:t>розділу</a:t>
            </a:r>
            <a:r>
              <a:rPr lang="en-US" altLang="en-US" sz="2400" i="1" dirty="0" smtClean="0"/>
              <a:t> </a:t>
            </a:r>
            <a:r>
              <a:rPr lang="en-US" altLang="en-US" sz="2400" i="1" dirty="0"/>
              <a:t>6.3 </a:t>
            </a:r>
            <a:r>
              <a:rPr lang="uk-UA" altLang="en-US" sz="2400" i="1" dirty="0" smtClean="0"/>
              <a:t>Директиви 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не вимагається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.</a:t>
            </a:r>
            <a:endParaRPr lang="en-US" altLang="en-US" sz="2400" i="1" dirty="0">
              <a:solidFill>
                <a:srgbClr val="FF0000"/>
              </a:solidFill>
            </a:endParaRPr>
          </a:p>
          <a:p>
            <a:pPr algn="just"/>
            <a:endParaRPr lang="en-US" altLang="en-US" sz="1000" i="1" dirty="0">
              <a:solidFill>
                <a:srgbClr val="FF0000"/>
              </a:solidFill>
            </a:endParaRPr>
          </a:p>
          <a:p>
            <a:pPr algn="just"/>
            <a:r>
              <a:rPr lang="ru-RU" sz="2400" i="1" u="sng" dirty="0" err="1" smtClean="0">
                <a:solidFill>
                  <a:srgbClr val="FF0000"/>
                </a:solidFill>
              </a:rPr>
              <a:t>Висота</a:t>
            </a:r>
            <a:r>
              <a:rPr lang="ru-RU" sz="2400" i="1" u="sng" dirty="0" smtClean="0">
                <a:solidFill>
                  <a:srgbClr val="FF0000"/>
                </a:solidFill>
              </a:rPr>
              <a:t> </a:t>
            </a:r>
            <a:r>
              <a:rPr lang="ru-RU" sz="2400" i="1" u="sng" dirty="0">
                <a:solidFill>
                  <a:srgbClr val="FF0000"/>
                </a:solidFill>
              </a:rPr>
              <a:t>знака повинна бути не </a:t>
            </a:r>
            <a:r>
              <a:rPr lang="ru-RU" sz="2400" i="1" u="sng" dirty="0" err="1">
                <a:solidFill>
                  <a:srgbClr val="FF0000"/>
                </a:solidFill>
              </a:rPr>
              <a:t>менше</a:t>
            </a:r>
            <a:r>
              <a:rPr lang="ru-RU" sz="2400" i="1" u="sng" dirty="0">
                <a:solidFill>
                  <a:srgbClr val="FF0000"/>
                </a:solidFill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</a:rPr>
              <a:t>ніж</a:t>
            </a:r>
            <a:r>
              <a:rPr lang="ru-RU" sz="2400" i="1" u="sng" dirty="0">
                <a:solidFill>
                  <a:srgbClr val="FF0000"/>
                </a:solidFill>
              </a:rPr>
              <a:t> 3 </a:t>
            </a:r>
            <a:r>
              <a:rPr lang="ru-RU" sz="2400" i="1" u="sng" dirty="0" err="1">
                <a:solidFill>
                  <a:srgbClr val="FF0000"/>
                </a:solidFill>
              </a:rPr>
              <a:t>міліметри</a:t>
            </a:r>
            <a:r>
              <a:rPr lang="ru-RU" sz="2400" i="1" u="sng" dirty="0">
                <a:solidFill>
                  <a:srgbClr val="FF0000"/>
                </a:solidFill>
              </a:rPr>
              <a:t>.</a:t>
            </a:r>
            <a:endParaRPr lang="en-US" altLang="en-US" sz="2400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38400" y="286778"/>
            <a:ext cx="54068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/>
              <a:t>Директива</a:t>
            </a:r>
            <a:r>
              <a:rPr lang="en-US" altLang="en-US" sz="2000" dirty="0" smtClean="0"/>
              <a:t> 75/107/</a:t>
            </a:r>
            <a:r>
              <a:rPr lang="uk-UA" altLang="en-US" sz="2000" dirty="0" smtClean="0"/>
              <a:t>Є</a:t>
            </a:r>
            <a:r>
              <a:rPr lang="en-US" altLang="en-US" sz="2000" dirty="0" smtClean="0"/>
              <a:t>EC </a:t>
            </a:r>
            <a:r>
              <a:rPr lang="uk-UA" altLang="en-US" sz="2000" dirty="0" smtClean="0"/>
              <a:t>ДОДАТОК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1125" y="698500"/>
            <a:ext cx="11762628" cy="49896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79399" y="990600"/>
            <a:ext cx="11352307" cy="42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i="1" dirty="0"/>
              <a:t>6. 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Компетентні органи держав-членів </a:t>
            </a:r>
            <a:r>
              <a:rPr lang="uk-UA" altLang="en-US" sz="2400" i="1" dirty="0" smtClean="0"/>
              <a:t>здійснюють перевірку відповідності</a:t>
            </a:r>
            <a:r>
              <a:rPr lang="en-US" altLang="en-US" sz="2400" i="1" dirty="0" smtClean="0"/>
              <a:t> 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мірних пляшок положенням цієї Директиви,</a:t>
            </a:r>
            <a:r>
              <a:rPr lang="en-US" altLang="en-US" sz="2400" i="1" dirty="0"/>
              <a:t> </a:t>
            </a:r>
            <a:r>
              <a:rPr lang="ru-RU" sz="2400" i="1" u="sng" dirty="0"/>
              <a:t>шляхом </a:t>
            </a:r>
            <a:r>
              <a:rPr lang="ru-RU" sz="2400" i="1" u="sng" dirty="0" err="1"/>
              <a:t>здійснення</a:t>
            </a:r>
            <a:r>
              <a:rPr lang="ru-RU" sz="2400" i="1" u="sng" dirty="0"/>
              <a:t> </a:t>
            </a:r>
            <a:r>
              <a:rPr lang="ru-RU" sz="2400" i="1" u="sng" dirty="0" err="1"/>
              <a:t>статистичного</a:t>
            </a:r>
            <a:r>
              <a:rPr lang="ru-RU" sz="2400" i="1" u="sng" dirty="0"/>
              <a:t> контролю</a:t>
            </a:r>
            <a:r>
              <a:rPr lang="ru-RU" sz="2400" i="1" dirty="0"/>
              <a:t>  </a:t>
            </a:r>
            <a:r>
              <a:rPr lang="uk-UA" altLang="en-US" sz="2400" i="1" dirty="0" smtClean="0"/>
              <a:t>на 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місці їх виготовлення </a:t>
            </a:r>
            <a:r>
              <a:rPr lang="uk-UA" altLang="en-US" sz="2400" i="1" dirty="0"/>
              <a:t>або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 у приміщенні імпортера чи представника виробника, які є резидентами Співтовариства.</a:t>
            </a:r>
            <a:endParaRPr lang="en-US" altLang="en-US" sz="1800" i="1" dirty="0"/>
          </a:p>
          <a:p>
            <a:pPr algn="just">
              <a:spcBef>
                <a:spcPts val="600"/>
              </a:spcBef>
            </a:pPr>
            <a:r>
              <a:rPr lang="ru-RU" sz="2400" i="1" dirty="0" err="1">
                <a:solidFill>
                  <a:srgbClr val="FF0000"/>
                </a:solidFill>
              </a:rPr>
              <a:t>Статистичний</a:t>
            </a:r>
            <a:r>
              <a:rPr lang="ru-RU" sz="2400" i="1" dirty="0">
                <a:solidFill>
                  <a:srgbClr val="FF0000"/>
                </a:solidFill>
              </a:rPr>
              <a:t> контроль </a:t>
            </a:r>
            <a:r>
              <a:rPr lang="ru-RU" sz="2400" i="1" dirty="0" err="1">
                <a:solidFill>
                  <a:srgbClr val="FF0000"/>
                </a:solidFill>
              </a:rPr>
              <a:t>мірних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пляшок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/>
              <a:t>здійснюється</a:t>
            </a:r>
            <a:r>
              <a:rPr lang="ru-RU" sz="2400" i="1" dirty="0"/>
              <a:t> </a:t>
            </a:r>
            <a:r>
              <a:rPr lang="ru-RU" sz="2400" i="1" dirty="0" err="1"/>
              <a:t>згідно</a:t>
            </a:r>
            <a:r>
              <a:rPr lang="ru-RU" sz="2400" i="1" dirty="0"/>
              <a:t> з </a:t>
            </a:r>
            <a:r>
              <a:rPr lang="ru-RU" sz="2400" i="1" dirty="0">
                <a:solidFill>
                  <a:srgbClr val="FF0000"/>
                </a:solidFill>
              </a:rPr>
              <a:t>методами </a:t>
            </a:r>
            <a:r>
              <a:rPr lang="ru-RU" sz="2400" i="1" dirty="0" err="1"/>
              <a:t>приймального</a:t>
            </a:r>
            <a:r>
              <a:rPr lang="ru-RU" sz="2400" i="1" dirty="0"/>
              <a:t> контролю </a:t>
            </a:r>
            <a:r>
              <a:rPr lang="ru-RU" sz="2400" i="1" dirty="0" err="1"/>
              <a:t>якості</a:t>
            </a:r>
            <a:r>
              <a:rPr lang="ru-RU" sz="2400" i="1" dirty="0"/>
              <a:t>. </a:t>
            </a:r>
            <a:r>
              <a:rPr lang="ru-RU" sz="2400" i="1" dirty="0" smtClean="0"/>
              <a:t>За </a:t>
            </a:r>
            <a:r>
              <a:rPr lang="ru-RU" sz="2400" i="1" dirty="0" err="1" smtClean="0"/>
              <a:t>ефективністю</a:t>
            </a:r>
            <a:r>
              <a:rPr lang="ru-RU" sz="2400" i="1" dirty="0" smtClean="0"/>
              <a:t> контроль </a:t>
            </a:r>
            <a:r>
              <a:rPr lang="ru-RU" sz="2400" i="1" dirty="0">
                <a:solidFill>
                  <a:srgbClr val="FF0000"/>
                </a:solidFill>
              </a:rPr>
              <a:t>повинен </a:t>
            </a:r>
            <a:r>
              <a:rPr lang="ru-RU" sz="2400" i="1" dirty="0" err="1">
                <a:solidFill>
                  <a:srgbClr val="FF0000"/>
                </a:solidFill>
              </a:rPr>
              <a:t>відповідати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smtClean="0"/>
              <a:t>методам, </a:t>
            </a:r>
            <a:r>
              <a:rPr lang="ru-RU" sz="2400" i="1" dirty="0" err="1" smtClean="0"/>
              <a:t>визначеним</a:t>
            </a:r>
            <a:r>
              <a:rPr lang="ru-RU" sz="2400" i="1" dirty="0" smtClean="0"/>
              <a:t> у </a:t>
            </a:r>
            <a:r>
              <a:rPr lang="ru-RU" sz="2400" i="1" dirty="0" err="1" smtClean="0"/>
              <a:t>Додатку</a:t>
            </a:r>
            <a:r>
              <a:rPr lang="ru-RU" sz="2400" i="1" dirty="0" smtClean="0"/>
              <a:t> ІІ.</a:t>
            </a:r>
            <a:endParaRPr lang="uk-UA" altLang="en-US" sz="2400" i="1" dirty="0"/>
          </a:p>
          <a:p>
            <a:pPr algn="just"/>
            <a:endParaRPr lang="en-US" altLang="en-US" sz="1600" i="1" dirty="0"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cs typeface="Arial" panose="020B0604020202020204" pitchFamily="34" charset="0"/>
              </a:rPr>
              <a:t>7. </a:t>
            </a:r>
            <a:r>
              <a:rPr lang="uk-UA" altLang="en-US" sz="2400" dirty="0" smtClean="0">
                <a:cs typeface="Arial" panose="020B0604020202020204" pitchFamily="34" charset="0"/>
              </a:rPr>
              <a:t>Директива </a:t>
            </a:r>
            <a:r>
              <a:rPr lang="uk-UA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не виключає перевірок, які можуть бути проведені компетентними органами </a:t>
            </a:r>
            <a:r>
              <a:rPr lang="uk-UA" altLang="en-US" sz="2400" dirty="0" smtClean="0">
                <a:cs typeface="Arial" panose="020B0604020202020204" pitchFamily="34" charset="0"/>
              </a:rPr>
              <a:t>держав-членів в обігу на ринку</a:t>
            </a:r>
            <a:r>
              <a:rPr lang="en-US" altLang="en-US" sz="2400" dirty="0" smtClean="0"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16623" y="118806"/>
            <a:ext cx="513352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10827284" cy="37665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Довідкові документи</a:t>
            </a:r>
            <a:endParaRPr lang="en-US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0" y="918882"/>
            <a:ext cx="11228294" cy="4580965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РЕГЛАМЕНТ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ЄС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765/2008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ЄВРОПЕЙСЬКОГО ПАРЛАМЕНТУ ТА РАДИ від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липня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року, яким встановлюються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вимоги щодо </a:t>
            </a:r>
            <a:r>
              <a:rPr lang="uk-UA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акредитації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ринкового нагляду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стосовно реалізації продукції та скасовується Регламент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339/93;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ЄС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764/2008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ЄВРОПЕЙСЬКОГО ПАРЛАМЕНТУ ТА РАДИ від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липня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що встановлює процедури, 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язані</a:t>
            </a:r>
            <a:r>
              <a:rPr lang="uk-UA" sz="240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застосуванням певних національних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технічних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 до продуктів, 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що законно продаються в іншій державі-члені, та що припиняє дію Рішення №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3052/95/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GB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uk-UA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Директива</a:t>
            </a:r>
            <a:r>
              <a:rPr lang="en-GB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2014/31/</a:t>
            </a:r>
            <a:r>
              <a:rPr lang="uk-UA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ЄС</a:t>
            </a:r>
            <a:r>
              <a:rPr lang="en-GB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ЄВРОПЕЙСЬКОГО ПАРЛАМЕНТУ ТА РАДИ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лютого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року про гармонізацію законодавства держав-членів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стосовно забезпечення наявності на ринку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неавтоматичних зважувальних приладів.</a:t>
            </a:r>
            <a:endParaRPr lang="en-GB" alt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63" y="833438"/>
            <a:ext cx="11915308" cy="47739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30860" y="833438"/>
            <a:ext cx="11422525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i="1" dirty="0"/>
              <a:t>8. </a:t>
            </a:r>
            <a:r>
              <a:rPr lang="ru-RU" sz="2400" i="1" dirty="0" err="1" smtClean="0"/>
              <a:t>Мірна</a:t>
            </a:r>
            <a:r>
              <a:rPr lang="ru-RU" sz="2400" i="1" dirty="0" smtClean="0"/>
              <a:t> </a:t>
            </a:r>
            <a:r>
              <a:rPr lang="ru-RU" sz="2400" i="1" dirty="0" err="1"/>
              <a:t>пляшка</a:t>
            </a:r>
            <a:r>
              <a:rPr lang="ru-RU" sz="2400" i="1" dirty="0"/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повинна </a:t>
            </a:r>
            <a:r>
              <a:rPr lang="ru-RU" sz="2400" i="1" dirty="0" err="1">
                <a:solidFill>
                  <a:srgbClr val="FF0000"/>
                </a:solidFill>
              </a:rPr>
              <a:t>містити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такі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незмивні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>
                <a:solidFill>
                  <a:srgbClr val="FF0000"/>
                </a:solidFill>
              </a:rPr>
              <a:t>чіткі</a:t>
            </a:r>
            <a:r>
              <a:rPr lang="ru-RU" sz="2400" i="1" dirty="0">
                <a:solidFill>
                  <a:srgbClr val="FF0000"/>
                </a:solidFill>
              </a:rPr>
              <a:t> та </a:t>
            </a:r>
            <a:r>
              <a:rPr lang="ru-RU" sz="2400" i="1" dirty="0" err="1">
                <a:solidFill>
                  <a:srgbClr val="FF0000"/>
                </a:solidFill>
              </a:rPr>
              <a:t>видимі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позначення</a:t>
            </a:r>
            <a:r>
              <a:rPr lang="ru-RU" sz="2400" i="1" dirty="0">
                <a:solidFill>
                  <a:srgbClr val="FF0000"/>
                </a:solidFill>
              </a:rPr>
              <a:t>: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2500" i="1" u="sng" dirty="0" smtClean="0">
                <a:solidFill>
                  <a:srgbClr val="002060"/>
                </a:solidFill>
              </a:rPr>
              <a:t>8.1</a:t>
            </a:r>
            <a:r>
              <a:rPr lang="en-US" altLang="en-US" sz="2500" i="1" u="sng" dirty="0">
                <a:solidFill>
                  <a:srgbClr val="002060"/>
                </a:solidFill>
              </a:rPr>
              <a:t>. </a:t>
            </a:r>
            <a:r>
              <a:rPr lang="ru-RU" sz="2500" i="1" u="sng" dirty="0" smtClean="0">
                <a:solidFill>
                  <a:srgbClr val="002060"/>
                </a:solidFill>
              </a:rPr>
              <a:t>на </a:t>
            </a:r>
            <a:r>
              <a:rPr lang="ru-RU" sz="2500" i="1" u="sng" dirty="0" err="1">
                <a:solidFill>
                  <a:srgbClr val="002060"/>
                </a:solidFill>
              </a:rPr>
              <a:t>боковій</a:t>
            </a:r>
            <a:r>
              <a:rPr lang="ru-RU" sz="2500" i="1" u="sng" dirty="0">
                <a:solidFill>
                  <a:srgbClr val="002060"/>
                </a:solidFill>
              </a:rPr>
              <a:t> </a:t>
            </a:r>
            <a:r>
              <a:rPr lang="ru-RU" sz="2500" i="1" u="sng" dirty="0" err="1">
                <a:solidFill>
                  <a:srgbClr val="002060"/>
                </a:solidFill>
              </a:rPr>
              <a:t>частині</a:t>
            </a:r>
            <a:r>
              <a:rPr lang="ru-RU" sz="2500" i="1" u="sng" dirty="0">
                <a:solidFill>
                  <a:srgbClr val="002060"/>
                </a:solidFill>
              </a:rPr>
              <a:t>, на </a:t>
            </a:r>
            <a:r>
              <a:rPr lang="ru-RU" sz="2500" i="1" u="sng" dirty="0" err="1">
                <a:solidFill>
                  <a:srgbClr val="002060"/>
                </a:solidFill>
              </a:rPr>
              <a:t>ободі</a:t>
            </a:r>
            <a:r>
              <a:rPr lang="ru-RU" sz="2500" i="1" u="sng" dirty="0">
                <a:solidFill>
                  <a:srgbClr val="002060"/>
                </a:solidFill>
              </a:rPr>
              <a:t> днища </a:t>
            </a:r>
            <a:r>
              <a:rPr lang="ru-RU" sz="2500" i="1" u="sng" dirty="0" err="1">
                <a:solidFill>
                  <a:srgbClr val="002060"/>
                </a:solidFill>
              </a:rPr>
              <a:t>або</a:t>
            </a:r>
            <a:r>
              <a:rPr lang="ru-RU" sz="2500" i="1" u="sng" dirty="0">
                <a:solidFill>
                  <a:srgbClr val="002060"/>
                </a:solidFill>
              </a:rPr>
              <a:t> на </a:t>
            </a:r>
            <a:r>
              <a:rPr lang="ru-RU" sz="2500" i="1" u="sng" dirty="0" err="1">
                <a:solidFill>
                  <a:srgbClr val="002060"/>
                </a:solidFill>
              </a:rPr>
              <a:t>днищі</a:t>
            </a:r>
            <a:r>
              <a:rPr lang="ru-RU" sz="2500" i="1" u="sng" dirty="0">
                <a:solidFill>
                  <a:srgbClr val="002060"/>
                </a:solidFill>
              </a:rPr>
              <a:t>:</a:t>
            </a:r>
            <a:endParaRPr lang="en-US" altLang="en-US" sz="2500" i="1" u="sng" dirty="0">
              <a:solidFill>
                <a:srgbClr val="002060"/>
              </a:solidFill>
            </a:endParaRPr>
          </a:p>
          <a:p>
            <a:pPr algn="just"/>
            <a:r>
              <a:rPr lang="en-US" altLang="en-US" sz="2400" i="1" dirty="0" smtClean="0"/>
              <a:t>8.1.1.</a:t>
            </a:r>
            <a:r>
              <a:rPr lang="uk-UA" altLang="en-US" sz="2400" i="1" dirty="0" smtClean="0"/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позначення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номінальної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місткості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u="sng" dirty="0" smtClean="0"/>
              <a:t>в </a:t>
            </a:r>
            <a:r>
              <a:rPr lang="ru-RU" sz="2400" i="1" u="sng" dirty="0" err="1" smtClean="0"/>
              <a:t>літрах</a:t>
            </a:r>
            <a:r>
              <a:rPr lang="ru-RU" sz="2400" i="1" u="sng" dirty="0" smtClean="0"/>
              <a:t>, </a:t>
            </a:r>
            <a:r>
              <a:rPr lang="ru-RU" sz="2400" i="1" u="sng" dirty="0" err="1" smtClean="0"/>
              <a:t>сантилітрах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або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мілілітрах</a:t>
            </a:r>
            <a:r>
              <a:rPr lang="ru-RU" sz="2400" i="1" u="sng" dirty="0" smtClean="0"/>
              <a:t> </a:t>
            </a:r>
            <a:r>
              <a:rPr lang="ru-RU" sz="2400" i="1" dirty="0" smtClean="0"/>
              <a:t>цифрами </a:t>
            </a:r>
            <a:r>
              <a:rPr lang="ru-RU" sz="2400" i="1" dirty="0" err="1" smtClean="0"/>
              <a:t>заввишки</a:t>
            </a:r>
            <a:endParaRPr lang="ru-RU" sz="2400" i="1" dirty="0" smtClean="0"/>
          </a:p>
          <a:p>
            <a:pPr algn="just"/>
            <a:r>
              <a:rPr lang="en-US" altLang="en-US" sz="2400" i="1" dirty="0" smtClean="0">
                <a:solidFill>
                  <a:srgbClr val="FF0000"/>
                </a:solidFill>
              </a:rPr>
              <a:t>6 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мм</a:t>
            </a:r>
            <a:r>
              <a:rPr lang="en-US" altLang="en-US" sz="2400" i="1" dirty="0" smtClean="0"/>
              <a:t>, </a:t>
            </a:r>
            <a:r>
              <a:rPr lang="ru-RU" sz="2400" i="1" dirty="0" err="1"/>
              <a:t>якщо</a:t>
            </a:r>
            <a:r>
              <a:rPr lang="ru-RU" sz="2400" i="1" dirty="0"/>
              <a:t> номінальна </a:t>
            </a:r>
            <a:r>
              <a:rPr lang="ru-RU" sz="2400" i="1" dirty="0" err="1"/>
              <a:t>місткість</a:t>
            </a:r>
            <a:r>
              <a:rPr lang="ru-RU" sz="2400" i="1" dirty="0"/>
              <a:t> </a:t>
            </a:r>
            <a:r>
              <a:rPr lang="ru-RU" sz="2400" i="1" dirty="0" err="1"/>
              <a:t>перевищує</a:t>
            </a:r>
            <a:r>
              <a:rPr lang="ru-RU" sz="2400" i="1" dirty="0"/>
              <a:t> </a:t>
            </a:r>
            <a:r>
              <a:rPr lang="en-US" altLang="en-US" sz="2400" i="1" dirty="0" smtClean="0"/>
              <a:t>100 </a:t>
            </a:r>
            <a:r>
              <a:rPr lang="uk-UA" altLang="en-US" sz="2400" i="1" dirty="0" smtClean="0"/>
              <a:t>сантилітрів</a:t>
            </a:r>
            <a:r>
              <a:rPr lang="en-US" altLang="en-US" sz="2400" i="1" dirty="0" smtClean="0"/>
              <a:t>, </a:t>
            </a:r>
            <a:endParaRPr lang="en-US" altLang="en-US" sz="2400" i="1" dirty="0"/>
          </a:p>
          <a:p>
            <a:pPr algn="just"/>
            <a:r>
              <a:rPr lang="en-US" altLang="en-US" sz="2400" i="1" dirty="0">
                <a:solidFill>
                  <a:srgbClr val="FF0000"/>
                </a:solidFill>
              </a:rPr>
              <a:t>4 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мм, </a:t>
            </a:r>
            <a:r>
              <a:rPr lang="ru-RU" sz="2400" i="1" dirty="0" err="1" smtClean="0"/>
              <a:t>якщо</a:t>
            </a:r>
            <a:r>
              <a:rPr lang="ru-RU" sz="2400" i="1" dirty="0" smtClean="0"/>
              <a:t> </a:t>
            </a:r>
            <a:r>
              <a:rPr lang="ru-RU" sz="2400" i="1" dirty="0"/>
              <a:t>номінальна </a:t>
            </a:r>
            <a:r>
              <a:rPr lang="ru-RU" sz="2400" i="1" dirty="0" err="1"/>
              <a:t>місткість</a:t>
            </a:r>
            <a:r>
              <a:rPr lang="ru-RU" sz="2400" i="1" dirty="0"/>
              <a:t> становить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більше</a:t>
            </a:r>
            <a:r>
              <a:rPr lang="ru-RU" sz="2400" i="1" dirty="0"/>
              <a:t> </a:t>
            </a:r>
            <a:r>
              <a:rPr lang="ru-RU" sz="2400" i="1" dirty="0" err="1"/>
              <a:t>ніж</a:t>
            </a:r>
            <a:r>
              <a:rPr lang="ru-RU" sz="2400" i="1" dirty="0"/>
              <a:t> </a:t>
            </a:r>
            <a:r>
              <a:rPr lang="ru-RU" sz="2400" i="1" dirty="0" smtClean="0"/>
              <a:t>20 до 100 </a:t>
            </a:r>
            <a:r>
              <a:rPr lang="ru-RU" sz="2400" i="1" dirty="0" err="1" smtClean="0"/>
              <a:t>сантилітрів</a:t>
            </a:r>
            <a:r>
              <a:rPr lang="ru-RU" sz="2400" i="1" dirty="0" smtClean="0"/>
              <a:t>,</a:t>
            </a:r>
            <a:endParaRPr lang="uk-UA" altLang="en-US" sz="2400" i="1" dirty="0"/>
          </a:p>
          <a:p>
            <a:pPr algn="just"/>
            <a:r>
              <a:rPr lang="en-US" altLang="en-US" sz="2400" i="1" dirty="0" smtClean="0">
                <a:solidFill>
                  <a:srgbClr val="FF0000"/>
                </a:solidFill>
              </a:rPr>
              <a:t>3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 мм, </a:t>
            </a:r>
            <a:r>
              <a:rPr lang="ru-RU" sz="2400" i="1" dirty="0" err="1"/>
              <a:t>якщо</a:t>
            </a:r>
            <a:r>
              <a:rPr lang="ru-RU" sz="2400" i="1" dirty="0"/>
              <a:t> номінальна </a:t>
            </a:r>
            <a:r>
              <a:rPr lang="ru-RU" sz="2400" i="1" dirty="0" err="1"/>
              <a:t>місткість</a:t>
            </a:r>
            <a:r>
              <a:rPr lang="ru-RU" sz="2400" i="1" dirty="0"/>
              <a:t> становить </a:t>
            </a:r>
            <a:r>
              <a:rPr lang="ru-RU" sz="2400" i="1" dirty="0" smtClean="0"/>
              <a:t>не </a:t>
            </a:r>
            <a:r>
              <a:rPr lang="ru-RU" sz="2400" i="1" dirty="0" err="1" smtClean="0"/>
              <a:t>більше</a:t>
            </a:r>
            <a:r>
              <a:rPr lang="ru-RU" sz="2400" i="1" dirty="0" smtClean="0"/>
              <a:t> </a:t>
            </a:r>
            <a:r>
              <a:rPr lang="en-US" altLang="en-US" sz="2400" i="1" dirty="0" smtClean="0"/>
              <a:t>20 </a:t>
            </a:r>
            <a:r>
              <a:rPr lang="uk-UA" altLang="en-US" sz="2400" i="1" dirty="0"/>
              <a:t>сантилітрів</a:t>
            </a:r>
            <a:r>
              <a:rPr lang="en-US" altLang="en-US" sz="2400" i="1" dirty="0" smtClean="0"/>
              <a:t>, </a:t>
            </a:r>
            <a:r>
              <a:rPr lang="ru-RU" sz="2400" i="1" dirty="0"/>
              <a:t>а</a:t>
            </a:r>
            <a:r>
              <a:rPr lang="ru-RU" dirty="0"/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також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позначення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одиниці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вимірювання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>
                <a:solidFill>
                  <a:srgbClr val="FF0000"/>
                </a:solidFill>
              </a:rPr>
              <a:t>що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використовується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>
                <a:solidFill>
                  <a:srgbClr val="FF0000"/>
                </a:solidFill>
              </a:rPr>
              <a:t>або</a:t>
            </a:r>
            <a:r>
              <a:rPr lang="ru-RU" sz="2400" i="1" dirty="0">
                <a:solidFill>
                  <a:srgbClr val="FF0000"/>
                </a:solidFill>
              </a:rPr>
              <a:t> у </a:t>
            </a:r>
            <a:r>
              <a:rPr lang="ru-RU" sz="2400" i="1" dirty="0" err="1">
                <a:solidFill>
                  <a:srgbClr val="FF0000"/>
                </a:solidFill>
              </a:rPr>
              <a:t>разі</a:t>
            </a:r>
            <a:r>
              <a:rPr lang="ru-RU" sz="2400" i="1" dirty="0">
                <a:solidFill>
                  <a:srgbClr val="FF0000"/>
                </a:solidFill>
              </a:rPr>
              <a:t> потреби - </a:t>
            </a:r>
            <a:r>
              <a:rPr lang="ru-RU" sz="2400" i="1" dirty="0" err="1">
                <a:solidFill>
                  <a:srgbClr val="FF0000"/>
                </a:solidFill>
              </a:rPr>
              <a:t>назву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одиниці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вимірювання</a:t>
            </a:r>
            <a:r>
              <a:rPr lang="ru-RU" sz="2400" i="1" dirty="0">
                <a:solidFill>
                  <a:srgbClr val="FF0000"/>
                </a:solidFill>
              </a:rPr>
              <a:t>.</a:t>
            </a:r>
            <a:endParaRPr lang="en-US" alt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70046" y="120932"/>
            <a:ext cx="538793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175202" y="174532"/>
            <a:ext cx="7966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Настанова</a:t>
            </a:r>
            <a:r>
              <a:rPr lang="en-US" alt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WELMEC 6.12: </a:t>
            </a:r>
            <a:r>
              <a:rPr lang="uk-UA" altLang="en-US" sz="2000" dirty="0" smtClean="0">
                <a:solidFill>
                  <a:srgbClr val="FF0000"/>
                </a:solidFill>
              </a:rPr>
              <a:t>Технічні вимоги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19528"/>
              </p:ext>
            </p:extLst>
          </p:nvPr>
        </p:nvGraphicFramePr>
        <p:xfrm>
          <a:off x="1378604" y="1587407"/>
          <a:ext cx="8763000" cy="2505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3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9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5017">
                <a:tc>
                  <a:txBody>
                    <a:bodyPr/>
                    <a:lstStyle/>
                    <a:p>
                      <a:pPr marL="67945" marR="0" algn="ctr">
                        <a:lnSpc>
                          <a:spcPct val="99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2800" spc="-5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Номінальна</a:t>
                      </a:r>
                      <a:r>
                        <a:rPr lang="uk-UA" sz="2800" spc="-5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ємність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algn="ctr">
                        <a:lnSpc>
                          <a:spcPct val="99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Мінімальна висота </a:t>
                      </a:r>
                      <a:r>
                        <a:rPr lang="en-US" sz="2800" spc="-1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935"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800" spc="-5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більше ніж </a:t>
                      </a:r>
                      <a:r>
                        <a:rPr lang="en-US" sz="2800" spc="-5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en-US" sz="2800" spc="-1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800" spc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00" marR="0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7870">
                <a:tc>
                  <a:txBody>
                    <a:bodyPr/>
                    <a:lstStyle/>
                    <a:p>
                      <a:pPr marL="67945" marR="0">
                        <a:lnSpc>
                          <a:spcPct val="97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2800" spc="-15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Більше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r>
                        <a:rPr lang="en-US" sz="2800" spc="-5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мл,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 не більше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r>
                        <a:rPr lang="en-US" sz="2800" spc="-2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800" spc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00" marR="0">
                        <a:lnSpc>
                          <a:spcPct val="97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marL="67945" marR="0">
                        <a:lnSpc>
                          <a:spcPct val="98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2800" spc="5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 </a:t>
                      </a:r>
                      <a:r>
                        <a:rPr lang="uk-UA" sz="2800" spc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en-US" sz="2800" spc="-2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800" spc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00" marR="0">
                        <a:lnSpc>
                          <a:spcPct val="98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31494" y="910840"/>
            <a:ext cx="64572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ja-JP" sz="28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Мінімальна</a:t>
            </a:r>
            <a:r>
              <a:rPr lang="ru-RU" altLang="ja-JP" sz="28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ja-JP" sz="28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висота</a:t>
            </a:r>
            <a:r>
              <a:rPr lang="ru-RU" altLang="ja-JP" sz="28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ja-JP" sz="28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номінальної</a:t>
            </a:r>
            <a:r>
              <a:rPr lang="ru-RU" altLang="ja-JP" sz="28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ja-JP" sz="28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ємності</a:t>
            </a:r>
            <a:endParaRPr lang="en-US" altLang="ja-JP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5123" y="4245829"/>
            <a:ext cx="10669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 smtClean="0"/>
              <a:t>У разі, якщо цифри, що вказують номінальну ємність перевищуються цифри, вказані в Таблиці вище, позначення висоти заповнення також повинне мати таку ж висоту.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530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2880" y="824128"/>
            <a:ext cx="11365580" cy="47780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89950" y="654984"/>
            <a:ext cx="11151440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sz="2400" i="1" dirty="0"/>
          </a:p>
          <a:p>
            <a:pPr algn="just">
              <a:spcAft>
                <a:spcPts val="600"/>
              </a:spcAft>
            </a:pPr>
            <a:r>
              <a:rPr lang="uk-UA" altLang="en-US" sz="2400" i="1" dirty="0" smtClean="0">
                <a:solidFill>
                  <a:srgbClr val="FF0000"/>
                </a:solidFill>
              </a:rPr>
              <a:t>Назва одиниці вимірювання</a:t>
            </a:r>
            <a:r>
              <a:rPr lang="ru-RU" altLang="en-US" sz="2400" i="1" dirty="0" smtClean="0"/>
              <a:t> </a:t>
            </a:r>
            <a:r>
              <a:rPr lang="ru-RU" altLang="en-US" sz="2400" i="1" dirty="0" err="1"/>
              <a:t>відповідає</a:t>
            </a:r>
            <a:r>
              <a:rPr lang="ru-RU" altLang="en-US" sz="2400" i="1" dirty="0"/>
              <a:t> </a:t>
            </a:r>
            <a:r>
              <a:rPr lang="ru-RU" altLang="en-US" sz="2400" i="1" dirty="0" err="1"/>
              <a:t>положенням</a:t>
            </a:r>
            <a:r>
              <a:rPr lang="ru-RU" altLang="en-US" sz="2400" i="1" dirty="0"/>
              <a:t> </a:t>
            </a:r>
            <a:r>
              <a:rPr lang="ru-RU" altLang="en-US" sz="2400" i="1" dirty="0" err="1"/>
              <a:t>Директиви</a:t>
            </a:r>
            <a:r>
              <a:rPr lang="ru-RU" altLang="en-US" sz="2400" i="1" dirty="0"/>
              <a:t> Ради </a:t>
            </a:r>
            <a:r>
              <a:rPr lang="ru-RU" altLang="en-US" sz="2400" i="1" dirty="0" smtClean="0"/>
              <a:t>№ </a:t>
            </a:r>
            <a:r>
              <a:rPr lang="en-US" altLang="en-US" sz="2400" i="1" dirty="0" smtClean="0"/>
              <a:t>71/354/</a:t>
            </a:r>
            <a:r>
              <a:rPr lang="uk-UA" altLang="en-US" sz="2400" i="1" dirty="0" smtClean="0"/>
              <a:t>Є</a:t>
            </a:r>
            <a:r>
              <a:rPr lang="en-US" altLang="en-US" sz="2400" i="1" dirty="0" smtClean="0"/>
              <a:t>EC </a:t>
            </a:r>
            <a:r>
              <a:rPr lang="en-US" altLang="en-US" sz="2400" i="1" dirty="0"/>
              <a:t>(3) </a:t>
            </a:r>
            <a:r>
              <a:rPr lang="uk-UA" altLang="en-US" sz="2400" i="1" dirty="0" smtClean="0"/>
              <a:t>від</a:t>
            </a:r>
            <a:r>
              <a:rPr lang="en-US" altLang="en-US" sz="2400" i="1" dirty="0" smtClean="0"/>
              <a:t> </a:t>
            </a:r>
            <a:r>
              <a:rPr lang="en-US" altLang="en-US" sz="2400" i="1" dirty="0"/>
              <a:t>18 </a:t>
            </a:r>
            <a:r>
              <a:rPr lang="uk-UA" altLang="en-US" sz="2400" i="1" dirty="0" smtClean="0"/>
              <a:t>жовтня</a:t>
            </a:r>
            <a:r>
              <a:rPr lang="en-US" altLang="en-US" sz="2400" i="1" dirty="0" smtClean="0"/>
              <a:t> 1971</a:t>
            </a:r>
            <a:r>
              <a:rPr lang="uk-UA" altLang="en-US" sz="2400" i="1" dirty="0" smtClean="0"/>
              <a:t> року</a:t>
            </a:r>
            <a:r>
              <a:rPr lang="en-US" altLang="en-US" sz="2400" i="1" dirty="0" smtClean="0"/>
              <a:t> </a:t>
            </a:r>
            <a:r>
              <a:rPr lang="ru-RU" altLang="en-US" sz="2400" i="1" dirty="0"/>
              <a:t>про </a:t>
            </a:r>
            <a:r>
              <a:rPr lang="ru-RU" altLang="en-US" sz="2400" i="1" dirty="0" err="1"/>
              <a:t>наближення</a:t>
            </a:r>
            <a:r>
              <a:rPr lang="ru-RU" altLang="en-US" sz="2400" i="1" dirty="0"/>
              <a:t> </a:t>
            </a:r>
            <a:r>
              <a:rPr lang="ru-RU" altLang="en-US" sz="2400" i="1" dirty="0" err="1" smtClean="0"/>
              <a:t>законодавства</a:t>
            </a:r>
            <a:r>
              <a:rPr lang="ru-RU" altLang="en-US" sz="2400" i="1" dirty="0" smtClean="0"/>
              <a:t> </a:t>
            </a:r>
            <a:r>
              <a:rPr lang="ru-RU" altLang="en-US" sz="2400" i="1" dirty="0"/>
              <a:t>держав-</a:t>
            </a:r>
            <a:r>
              <a:rPr lang="ru-RU" altLang="en-US" sz="2400" i="1" dirty="0" err="1"/>
              <a:t>членів</a:t>
            </a:r>
            <a:r>
              <a:rPr lang="ru-RU" altLang="en-US" sz="2400" i="1" dirty="0"/>
              <a:t> </a:t>
            </a:r>
            <a:r>
              <a:rPr lang="ru-RU" altLang="en-US" sz="2400" i="1" dirty="0" err="1"/>
              <a:t>щодо</a:t>
            </a:r>
            <a:r>
              <a:rPr lang="ru-RU" altLang="en-US" sz="2400" i="1" dirty="0"/>
              <a:t> </a:t>
            </a:r>
            <a:r>
              <a:rPr lang="ru-RU" altLang="en-US" sz="2400" i="1" dirty="0" err="1">
                <a:solidFill>
                  <a:srgbClr val="FF0000"/>
                </a:solidFill>
              </a:rPr>
              <a:t>одиниць</a:t>
            </a:r>
            <a:r>
              <a:rPr lang="ru-RU" altLang="en-US" sz="2400" i="1" dirty="0"/>
              <a:t> 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вимірювання</a:t>
            </a:r>
            <a:r>
              <a:rPr lang="en-US" altLang="en-US" sz="2400" i="1" dirty="0" smtClean="0"/>
              <a:t>, </a:t>
            </a:r>
            <a:r>
              <a:rPr lang="uk-UA" altLang="en-US" sz="2400" i="1" dirty="0" smtClean="0"/>
              <a:t>з поправками, внесеними Законом щодо умов приєднання та внесення змін до Угод;</a:t>
            </a:r>
            <a:r>
              <a:rPr lang="en-US" altLang="en-US" sz="2400" i="1" dirty="0" smtClean="0"/>
              <a:t> </a:t>
            </a:r>
            <a:endParaRPr lang="en-US" altLang="en-US" sz="2400" i="1" dirty="0"/>
          </a:p>
          <a:p>
            <a:pPr algn="just"/>
            <a:r>
              <a:rPr lang="en-US" altLang="en-US" sz="2400" i="1" dirty="0"/>
              <a:t>8.1.2. </a:t>
            </a:r>
            <a:r>
              <a:rPr lang="ru-RU" sz="2400" i="1" dirty="0" err="1" smtClean="0">
                <a:solidFill>
                  <a:srgbClr val="FF0000"/>
                </a:solidFill>
              </a:rPr>
              <a:t>Ідентифікаційний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>
                <a:solidFill>
                  <a:srgbClr val="FF0000"/>
                </a:solidFill>
              </a:rPr>
              <a:t>знак </a:t>
            </a:r>
            <a:r>
              <a:rPr lang="ru-RU" sz="2400" i="1" dirty="0" err="1">
                <a:solidFill>
                  <a:srgbClr val="FF0000"/>
                </a:solidFill>
              </a:rPr>
              <a:t>виробника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/>
              <a:t>визначений</a:t>
            </a:r>
            <a:r>
              <a:rPr lang="ru-RU" sz="2400" i="1" dirty="0"/>
              <a:t> в </a:t>
            </a:r>
            <a:r>
              <a:rPr lang="ru-RU" sz="2400" i="1" dirty="0" err="1"/>
              <a:t>абзаці</a:t>
            </a:r>
            <a:r>
              <a:rPr lang="ru-RU" sz="2400" i="1" dirty="0"/>
              <a:t> </a:t>
            </a:r>
            <a:r>
              <a:rPr lang="ru-RU" sz="2400" i="1" dirty="0" err="1"/>
              <a:t>першому</a:t>
            </a:r>
            <a:r>
              <a:rPr lang="en-US" sz="2400" i="1" dirty="0"/>
              <a:t> </a:t>
            </a:r>
            <a:r>
              <a:rPr lang="uk-UA" sz="2400" i="1" dirty="0" smtClean="0"/>
              <a:t> Розділу 5;</a:t>
            </a:r>
            <a:endParaRPr lang="en-US" altLang="en-US" sz="2400" i="1" dirty="0"/>
          </a:p>
          <a:p>
            <a:pPr algn="just"/>
            <a:endParaRPr lang="en-US" altLang="en-US" sz="2400" i="1" dirty="0"/>
          </a:p>
          <a:p>
            <a:pPr algn="just"/>
            <a:r>
              <a:rPr lang="en-US" altLang="en-US" sz="2400" i="1" dirty="0"/>
              <a:t>8.1.3. </a:t>
            </a:r>
            <a:r>
              <a:rPr lang="ru-RU" sz="2400" i="1" dirty="0" smtClean="0">
                <a:solidFill>
                  <a:srgbClr val="FF0000"/>
                </a:solidFill>
              </a:rPr>
              <a:t>знак </a:t>
            </a:r>
            <a:r>
              <a:rPr lang="ru-RU" sz="2400" i="1" dirty="0" err="1">
                <a:solidFill>
                  <a:srgbClr val="FF0000"/>
                </a:solidFill>
              </a:rPr>
              <a:t>відповідності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мірної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пляшки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>
                <a:solidFill>
                  <a:srgbClr val="FF0000"/>
                </a:solidFill>
              </a:rPr>
              <a:t>визначений</a:t>
            </a:r>
            <a:r>
              <a:rPr lang="ru-RU" sz="2400" i="1" dirty="0">
                <a:solidFill>
                  <a:srgbClr val="FF0000"/>
                </a:solidFill>
              </a:rPr>
              <a:t> в </a:t>
            </a:r>
            <a:r>
              <a:rPr lang="ru-RU" sz="2400" i="1" dirty="0" err="1">
                <a:solidFill>
                  <a:srgbClr val="FF0000"/>
                </a:solidFill>
              </a:rPr>
              <a:t>абзаці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третьому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Розділу</a:t>
            </a:r>
            <a:r>
              <a:rPr lang="ru-RU" sz="2400" i="1" dirty="0" smtClean="0">
                <a:solidFill>
                  <a:srgbClr val="FF0000"/>
                </a:solidFill>
              </a:rPr>
              <a:t> 5 </a:t>
            </a:r>
            <a:r>
              <a:rPr lang="ru-RU" sz="2400" i="1" dirty="0"/>
              <a:t>(Директива </a:t>
            </a:r>
            <a:r>
              <a:rPr lang="en-US" altLang="en-US" sz="2400" i="1" dirty="0" smtClean="0"/>
              <a:t>75/107/</a:t>
            </a:r>
            <a:r>
              <a:rPr lang="uk-UA" altLang="en-US" sz="2400" i="1" dirty="0" smtClean="0"/>
              <a:t>Є</a:t>
            </a:r>
            <a:r>
              <a:rPr lang="en-US" altLang="en-US" sz="2400" i="1" dirty="0" smtClean="0"/>
              <a:t>EC</a:t>
            </a:r>
            <a:r>
              <a:rPr lang="uk-UA" altLang="en-US" sz="2400" i="1" dirty="0" smtClean="0"/>
              <a:t>)</a:t>
            </a:r>
            <a:r>
              <a:rPr lang="en-US" altLang="en-US" sz="2400" i="1" dirty="0" smtClean="0"/>
              <a:t>;</a:t>
            </a:r>
            <a:endParaRPr lang="en-US" altLang="en-US" sz="2400" i="1" dirty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98257" y="121397"/>
            <a:ext cx="51393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/>
              <a:t>Директива</a:t>
            </a:r>
            <a:r>
              <a:rPr lang="en-US" altLang="en-US" sz="2000" dirty="0" smtClean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 smtClean="0"/>
              <a:t>EC </a:t>
            </a:r>
            <a:r>
              <a:rPr lang="uk-UA" altLang="en-US" sz="2000" dirty="0" smtClean="0"/>
              <a:t>ДОДАТОК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63" y="466958"/>
            <a:ext cx="11955649" cy="5370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74000" y="466957"/>
            <a:ext cx="11220374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i="1" dirty="0"/>
              <a:t>8.2. </a:t>
            </a:r>
            <a:r>
              <a:rPr lang="uk-UA" altLang="en-US" sz="2400" i="1" dirty="0" smtClean="0"/>
              <a:t>Н</a:t>
            </a:r>
            <a:r>
              <a:rPr lang="ru-RU" sz="2500" i="1" dirty="0" smtClean="0">
                <a:solidFill>
                  <a:srgbClr val="002060"/>
                </a:solidFill>
              </a:rPr>
              <a:t>а </a:t>
            </a:r>
            <a:r>
              <a:rPr lang="ru-RU" sz="2500" i="1" dirty="0" err="1">
                <a:solidFill>
                  <a:srgbClr val="002060"/>
                </a:solidFill>
              </a:rPr>
              <a:t>ободі</a:t>
            </a:r>
            <a:r>
              <a:rPr lang="ru-RU" sz="2500" i="1" dirty="0">
                <a:solidFill>
                  <a:srgbClr val="002060"/>
                </a:solidFill>
              </a:rPr>
              <a:t> днища </a:t>
            </a:r>
            <a:r>
              <a:rPr lang="ru-RU" sz="2500" i="1" dirty="0" err="1">
                <a:solidFill>
                  <a:srgbClr val="002060"/>
                </a:solidFill>
              </a:rPr>
              <a:t>або</a:t>
            </a:r>
            <a:r>
              <a:rPr lang="ru-RU" sz="2500" i="1" dirty="0">
                <a:solidFill>
                  <a:srgbClr val="002060"/>
                </a:solidFill>
              </a:rPr>
              <a:t> на </a:t>
            </a:r>
            <a:r>
              <a:rPr lang="ru-RU" sz="2500" i="1" dirty="0" err="1">
                <a:solidFill>
                  <a:srgbClr val="002060"/>
                </a:solidFill>
              </a:rPr>
              <a:t>днищі</a:t>
            </a:r>
            <a:r>
              <a:rPr lang="en-US" altLang="en-US" sz="2500" i="1" dirty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ru-RU" sz="2400" i="1" dirty="0" smtClean="0"/>
              <a:t>на </a:t>
            </a:r>
            <a:r>
              <a:rPr lang="ru-RU" sz="2400" i="1" dirty="0" err="1"/>
              <a:t>днищі</a:t>
            </a:r>
            <a:r>
              <a:rPr lang="ru-RU" sz="2400" i="1" dirty="0"/>
              <a:t> </a:t>
            </a:r>
            <a:r>
              <a:rPr lang="ru-RU" sz="2400" i="1" dirty="0" err="1"/>
              <a:t>або</a:t>
            </a:r>
            <a:r>
              <a:rPr lang="ru-RU" sz="2400" i="1" dirty="0"/>
              <a:t> </a:t>
            </a:r>
            <a:r>
              <a:rPr lang="ru-RU" sz="2400" i="1" dirty="0" err="1"/>
              <a:t>ободі</a:t>
            </a:r>
            <a:r>
              <a:rPr lang="ru-RU" sz="2400" i="1" dirty="0"/>
              <a:t> днища у </a:t>
            </a:r>
            <a:r>
              <a:rPr lang="ru-RU" sz="2400" i="1" dirty="0" err="1"/>
              <a:t>спосіб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дає</a:t>
            </a:r>
            <a:r>
              <a:rPr lang="ru-RU" sz="2400" i="1" dirty="0"/>
              <a:t> </a:t>
            </a:r>
            <a:r>
              <a:rPr lang="ru-RU" sz="2400" i="1" dirty="0" err="1"/>
              <a:t>змогу</a:t>
            </a:r>
            <a:r>
              <a:rPr lang="ru-RU" sz="2400" i="1" dirty="0"/>
              <a:t> </a:t>
            </a:r>
            <a:r>
              <a:rPr lang="ru-RU" sz="2400" i="1" dirty="0">
                <a:solidFill>
                  <a:srgbClr val="FF0000"/>
                </a:solidFill>
              </a:rPr>
              <a:t>однозначно </a:t>
            </a:r>
            <a:r>
              <a:rPr lang="ru-RU" sz="2400" i="1" dirty="0" err="1">
                <a:solidFill>
                  <a:srgbClr val="FF0000"/>
                </a:solidFill>
              </a:rPr>
              <a:t>відрізнити</a:t>
            </a:r>
            <a:r>
              <a:rPr lang="ru-RU" sz="2400" i="1" dirty="0"/>
              <a:t> </a:t>
            </a:r>
            <a:r>
              <a:rPr lang="ru-RU" sz="2400" i="1" dirty="0" err="1"/>
              <a:t>їх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попередніх</a:t>
            </a:r>
            <a:r>
              <a:rPr lang="ru-RU" sz="2400" i="1" dirty="0"/>
              <a:t> </a:t>
            </a:r>
            <a:r>
              <a:rPr lang="ru-RU" sz="2400" i="1" dirty="0" err="1"/>
              <a:t>позначень</a:t>
            </a:r>
            <a:r>
              <a:rPr lang="ru-RU" sz="2400" i="1" dirty="0"/>
              <a:t>, цифрами </a:t>
            </a:r>
            <a:r>
              <a:rPr lang="ru-RU" sz="2400" i="1" dirty="0" err="1"/>
              <a:t>такої</a:t>
            </a:r>
            <a:r>
              <a:rPr lang="ru-RU" sz="2400" i="1" dirty="0"/>
              <a:t> </a:t>
            </a:r>
            <a:r>
              <a:rPr lang="ru-RU" sz="2400" i="1" dirty="0" err="1"/>
              <a:t>самої</a:t>
            </a:r>
            <a:r>
              <a:rPr lang="ru-RU" sz="2400" i="1" dirty="0"/>
              <a:t> </a:t>
            </a:r>
            <a:r>
              <a:rPr lang="ru-RU" sz="2400" i="1" dirty="0" err="1"/>
              <a:t>мінімальної</a:t>
            </a:r>
            <a:r>
              <a:rPr lang="ru-RU" sz="2400" i="1" dirty="0"/>
              <a:t> </a:t>
            </a:r>
            <a:r>
              <a:rPr lang="ru-RU" sz="2400" i="1" dirty="0" err="1"/>
              <a:t>висоти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і </a:t>
            </a:r>
            <a:r>
              <a:rPr lang="ru-RU" sz="2400" i="1" dirty="0" err="1"/>
              <a:t>цифри</a:t>
            </a:r>
            <a:r>
              <a:rPr lang="ru-RU" sz="2400" i="1" dirty="0"/>
              <a:t> для </a:t>
            </a:r>
            <a:r>
              <a:rPr lang="ru-RU" sz="2400" i="1" dirty="0" err="1"/>
              <a:t>позначення</a:t>
            </a:r>
            <a:r>
              <a:rPr lang="ru-RU" sz="2400" i="1" dirty="0"/>
              <a:t> </a:t>
            </a:r>
            <a:r>
              <a:rPr lang="ru-RU" sz="2400" i="1" dirty="0" err="1"/>
              <a:t>відповідної</a:t>
            </a:r>
            <a:r>
              <a:rPr lang="ru-RU" sz="2400" i="1" dirty="0"/>
              <a:t> </a:t>
            </a:r>
            <a:r>
              <a:rPr lang="ru-RU" sz="2400" i="1" dirty="0" err="1"/>
              <a:t>номінальної</a:t>
            </a:r>
            <a:r>
              <a:rPr lang="ru-RU" sz="2400" i="1" dirty="0"/>
              <a:t> </a:t>
            </a:r>
            <a:r>
              <a:rPr lang="ru-RU" sz="2400" i="1" dirty="0" err="1"/>
              <a:t>місткості</a:t>
            </a:r>
            <a:r>
              <a:rPr lang="ru-RU" sz="2400" i="1" dirty="0"/>
              <a:t>, </a:t>
            </a:r>
            <a:r>
              <a:rPr lang="ru-RU" sz="2400" i="1" dirty="0" err="1"/>
              <a:t>із</a:t>
            </a:r>
            <a:r>
              <a:rPr lang="ru-RU" sz="2400" i="1" dirty="0"/>
              <a:t> </a:t>
            </a:r>
            <a:r>
              <a:rPr lang="ru-RU" sz="2400" i="1" dirty="0" err="1"/>
              <a:t>застосуванням</a:t>
            </a:r>
            <a:r>
              <a:rPr lang="ru-RU" sz="2400" i="1" dirty="0"/>
              <a:t> </a:t>
            </a:r>
            <a:r>
              <a:rPr lang="ru-RU" sz="2400" i="1" dirty="0">
                <a:solidFill>
                  <a:srgbClr val="FF0000"/>
                </a:solidFill>
              </a:rPr>
              <a:t>способу </a:t>
            </a:r>
            <a:r>
              <a:rPr lang="ru-RU" sz="2400" i="1" dirty="0" err="1">
                <a:solidFill>
                  <a:srgbClr val="FF0000"/>
                </a:solidFill>
              </a:rPr>
              <a:t>або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способів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наповнення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згідно</a:t>
            </a:r>
            <a:r>
              <a:rPr lang="ru-RU" sz="2400" i="1" dirty="0">
                <a:solidFill>
                  <a:srgbClr val="FF0000"/>
                </a:solidFill>
              </a:rPr>
              <a:t> з </a:t>
            </a:r>
            <a:r>
              <a:rPr lang="ru-RU" sz="2400" i="1" dirty="0" err="1">
                <a:solidFill>
                  <a:srgbClr val="FF0000"/>
                </a:solidFill>
              </a:rPr>
              <a:t>призначенням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пляшки</a:t>
            </a:r>
            <a:r>
              <a:rPr lang="ru-RU" sz="2400" i="1" dirty="0">
                <a:solidFill>
                  <a:srgbClr val="FF0000"/>
                </a:solidFill>
              </a:rPr>
              <a:t>:</a:t>
            </a:r>
            <a:endParaRPr lang="en-US" altLang="en-US" sz="2400" i="1" dirty="0">
              <a:solidFill>
                <a:srgbClr val="FF0000"/>
              </a:solidFill>
            </a:endParaRPr>
          </a:p>
          <a:p>
            <a:pPr algn="just"/>
            <a:endParaRPr lang="en-US" altLang="en-US" sz="1000" i="1" dirty="0"/>
          </a:p>
          <a:p>
            <a:pPr algn="just"/>
            <a:r>
              <a:rPr lang="en-US" altLang="en-US" sz="2400" i="1" dirty="0"/>
              <a:t>8.2.1. </a:t>
            </a:r>
            <a:r>
              <a:rPr lang="ru-RU" sz="2400" i="1" dirty="0" err="1" smtClean="0"/>
              <a:t>позначення</a:t>
            </a:r>
            <a:r>
              <a:rPr lang="ru-RU" sz="2400" i="1" dirty="0" smtClean="0"/>
              <a:t> </a:t>
            </a:r>
            <a:r>
              <a:rPr lang="ru-RU" sz="2400" i="1" dirty="0" err="1"/>
              <a:t>повної</a:t>
            </a:r>
            <a:r>
              <a:rPr lang="ru-RU" sz="2400" i="1" dirty="0"/>
              <a:t> </a:t>
            </a:r>
            <a:r>
              <a:rPr lang="ru-RU" sz="2400" i="1" dirty="0" err="1"/>
              <a:t>місткості</a:t>
            </a:r>
            <a:r>
              <a:rPr lang="ru-RU" sz="2400" i="1" dirty="0"/>
              <a:t>, </a:t>
            </a:r>
            <a:r>
              <a:rPr lang="ru-RU" sz="2400" i="1" dirty="0" err="1"/>
              <a:t>виражене</a:t>
            </a:r>
            <a:r>
              <a:rPr lang="ru-RU" sz="2400" i="1" dirty="0"/>
              <a:t> в </a:t>
            </a:r>
            <a:r>
              <a:rPr lang="ru-RU" sz="2400" i="1" dirty="0" err="1"/>
              <a:t>сантилітрах</a:t>
            </a:r>
            <a:r>
              <a:rPr lang="ru-RU" sz="2400" i="1" dirty="0"/>
              <a:t> без </a:t>
            </a:r>
            <a:r>
              <a:rPr lang="ru-RU" sz="2400" i="1" dirty="0" err="1"/>
              <a:t>подальшого</a:t>
            </a:r>
            <a:r>
              <a:rPr lang="ru-RU" sz="2400" i="1" dirty="0"/>
              <a:t> </a:t>
            </a:r>
            <a:r>
              <a:rPr lang="ru-RU" sz="2400" i="1" dirty="0" err="1"/>
              <a:t>зазначення</a:t>
            </a:r>
            <a:r>
              <a:rPr lang="ru-RU" sz="2400" i="1" dirty="0"/>
              <a:t> символу </a:t>
            </a:r>
            <a:r>
              <a:rPr lang="en-US" sz="2400" i="1" dirty="0"/>
              <a:t>cl</a:t>
            </a:r>
            <a:r>
              <a:rPr lang="ru-RU" sz="2400" i="1" dirty="0"/>
              <a:t>;</a:t>
            </a:r>
            <a:endParaRPr lang="en-US" sz="2400" i="1" dirty="0"/>
          </a:p>
          <a:p>
            <a:pPr algn="just"/>
            <a:endParaRPr lang="en-US" altLang="en-US" sz="1000" i="1" dirty="0"/>
          </a:p>
          <a:p>
            <a:pPr algn="just"/>
            <a:r>
              <a:rPr lang="en-US" altLang="en-US" sz="2400" i="1" dirty="0"/>
              <a:t>8.2.2. </a:t>
            </a:r>
            <a:r>
              <a:rPr lang="ru-RU" sz="2400" i="1" dirty="0" smtClean="0"/>
              <a:t>та/</a:t>
            </a:r>
            <a:r>
              <a:rPr lang="ru-RU" sz="2400" i="1" dirty="0" err="1" smtClean="0"/>
              <a:t>або</a:t>
            </a:r>
            <a:r>
              <a:rPr lang="ru-RU" sz="2400" i="1" dirty="0" smtClean="0"/>
              <a:t> </a:t>
            </a:r>
            <a:r>
              <a:rPr lang="ru-RU" sz="2400" i="1" dirty="0" err="1"/>
              <a:t>позначення</a:t>
            </a:r>
            <a:r>
              <a:rPr lang="ru-RU" sz="2400" i="1" dirty="0"/>
              <a:t> </a:t>
            </a:r>
            <a:r>
              <a:rPr lang="ru-RU" sz="2400" i="1" dirty="0" err="1"/>
              <a:t>відстані</a:t>
            </a:r>
            <a:r>
              <a:rPr lang="ru-RU" sz="2400" i="1" dirty="0"/>
              <a:t> в </a:t>
            </a:r>
            <a:r>
              <a:rPr lang="ru-RU" sz="2400" i="1" dirty="0" err="1"/>
              <a:t>міліметрах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рівня</a:t>
            </a:r>
            <a:r>
              <a:rPr lang="ru-RU" sz="2400" i="1" dirty="0"/>
              <a:t> </a:t>
            </a:r>
            <a:r>
              <a:rPr lang="ru-RU" sz="2400" i="1" dirty="0" err="1"/>
              <a:t>повної</a:t>
            </a:r>
            <a:r>
              <a:rPr lang="ru-RU" sz="2400" i="1" dirty="0"/>
              <a:t> </a:t>
            </a:r>
            <a:r>
              <a:rPr lang="ru-RU" sz="2400" i="1" dirty="0" err="1"/>
              <a:t>місткості</a:t>
            </a:r>
            <a:r>
              <a:rPr lang="ru-RU" sz="2400" i="1" dirty="0"/>
              <a:t> до </a:t>
            </a:r>
            <a:r>
              <a:rPr lang="ru-RU" sz="2400" i="1" dirty="0" err="1"/>
              <a:t>рівня</a:t>
            </a:r>
            <a:r>
              <a:rPr lang="ru-RU" sz="2400" i="1" dirty="0"/>
              <a:t> </a:t>
            </a:r>
            <a:r>
              <a:rPr lang="ru-RU" sz="2400" i="1" dirty="0" err="1"/>
              <a:t>наповнення</a:t>
            </a:r>
            <a:r>
              <a:rPr lang="ru-RU" sz="2400" i="1" dirty="0"/>
              <a:t>, </a:t>
            </a:r>
            <a:r>
              <a:rPr lang="ru-RU" sz="2400" i="1" dirty="0" err="1"/>
              <a:t>який</a:t>
            </a:r>
            <a:r>
              <a:rPr lang="ru-RU" sz="2400" i="1" dirty="0"/>
              <a:t> </a:t>
            </a:r>
            <a:r>
              <a:rPr lang="ru-RU" sz="2400" i="1" dirty="0" err="1"/>
              <a:t>відповідає</a:t>
            </a:r>
            <a:r>
              <a:rPr lang="ru-RU" sz="2400" i="1" dirty="0"/>
              <a:t> </a:t>
            </a:r>
            <a:r>
              <a:rPr lang="ru-RU" sz="2400" i="1" dirty="0" err="1"/>
              <a:t>номінальній</a:t>
            </a:r>
            <a:r>
              <a:rPr lang="ru-RU" sz="2400" i="1" dirty="0"/>
              <a:t> </a:t>
            </a:r>
            <a:r>
              <a:rPr lang="ru-RU" sz="2400" i="1" dirty="0" err="1"/>
              <a:t>місткості</a:t>
            </a:r>
            <a:r>
              <a:rPr lang="ru-RU" sz="2400" i="1" dirty="0"/>
              <a:t>, з </a:t>
            </a:r>
            <a:r>
              <a:rPr lang="ru-RU" sz="2400" i="1" dirty="0" err="1"/>
              <a:t>подальшим</a:t>
            </a:r>
            <a:r>
              <a:rPr lang="ru-RU" sz="2400" i="1" dirty="0"/>
              <a:t> </a:t>
            </a:r>
            <a:r>
              <a:rPr lang="ru-RU" sz="2400" i="1" dirty="0" err="1"/>
              <a:t>зазначенням</a:t>
            </a:r>
            <a:r>
              <a:rPr lang="ru-RU" sz="2400" i="1" dirty="0"/>
              <a:t> символу </a:t>
            </a:r>
            <a:r>
              <a:rPr lang="en-US" sz="2400" i="1" dirty="0"/>
              <a:t>mm</a:t>
            </a:r>
            <a:r>
              <a:rPr lang="ru-RU" sz="2400" i="1" dirty="0" smtClean="0"/>
              <a:t>.</a:t>
            </a:r>
            <a:endParaRPr lang="en-US" altLang="en-US" sz="2400" i="1" dirty="0"/>
          </a:p>
          <a:p>
            <a:pPr algn="just"/>
            <a:r>
              <a:rPr lang="ru-RU" sz="2400" i="1" dirty="0" err="1" smtClean="0"/>
              <a:t>Інші</a:t>
            </a:r>
            <a:r>
              <a:rPr lang="ru-RU" sz="2400" i="1" dirty="0" smtClean="0"/>
              <a:t> </a:t>
            </a:r>
            <a:r>
              <a:rPr lang="ru-RU" sz="2400" i="1" dirty="0" err="1"/>
              <a:t>позначення</a:t>
            </a:r>
            <a:r>
              <a:rPr lang="ru-RU" sz="2400" i="1" dirty="0"/>
              <a:t> </a:t>
            </a:r>
            <a:r>
              <a:rPr lang="ru-RU" sz="2400" i="1" dirty="0" err="1"/>
              <a:t>можуть</a:t>
            </a:r>
            <a:r>
              <a:rPr lang="ru-RU" sz="2400" i="1" dirty="0"/>
              <a:t> бути </a:t>
            </a:r>
            <a:r>
              <a:rPr lang="ru-RU" sz="2400" i="1" dirty="0" err="1"/>
              <a:t>нанесені</a:t>
            </a:r>
            <a:r>
              <a:rPr lang="ru-RU" sz="2400" i="1" dirty="0"/>
              <a:t> на </a:t>
            </a:r>
            <a:r>
              <a:rPr lang="ru-RU" sz="2400" i="1" dirty="0" err="1"/>
              <a:t>пляшку</a:t>
            </a:r>
            <a:r>
              <a:rPr lang="ru-RU" sz="2400" i="1" dirty="0"/>
              <a:t> за </a:t>
            </a:r>
            <a:r>
              <a:rPr lang="ru-RU" sz="2400" i="1" dirty="0" err="1"/>
              <a:t>умови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вони </a:t>
            </a:r>
            <a:r>
              <a:rPr lang="ru-RU" sz="2400" i="1" dirty="0" err="1">
                <a:solidFill>
                  <a:srgbClr val="FF0000"/>
                </a:solidFill>
              </a:rPr>
              <a:t>відрізняються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від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обов'язкового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позначення</a:t>
            </a:r>
            <a:endParaRPr lang="en-US" alt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72741" y="66907"/>
            <a:ext cx="540618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awingObject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75" y="1665193"/>
            <a:ext cx="75438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2861" y="1088948"/>
            <a:ext cx="5238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spc="-35" dirty="0" smtClean="0">
                <a:solidFill>
                  <a:srgbClr val="FF0000"/>
                </a:solidFill>
                <a:ea typeface="Arial" panose="020B0604020202020204" pitchFamily="34" charset="0"/>
              </a:rPr>
              <a:t>Приклад позначень повної місткості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13175" y="73285"/>
            <a:ext cx="8302786" cy="1015663"/>
          </a:xfrm>
          <a:prstGeom prst="round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79180" y="73286"/>
            <a:ext cx="6390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WELMEC 6.12, </a:t>
            </a:r>
            <a:r>
              <a:rPr lang="uk-UA" altLang="en-US" sz="2000" dirty="0" smtClean="0"/>
              <a:t>Видання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1: </a:t>
            </a:r>
            <a:r>
              <a:rPr lang="uk-UA" altLang="en-US" sz="2000" dirty="0" smtClean="0"/>
              <a:t>Керівні принципи стосовно  застосування Директиви </a:t>
            </a:r>
            <a:r>
              <a:rPr lang="en-US" altLang="en-US" sz="2000" dirty="0" smtClean="0"/>
              <a:t>75/107/</a:t>
            </a:r>
            <a:r>
              <a:rPr lang="uk-UA" altLang="en-US" sz="2000" dirty="0" smtClean="0"/>
              <a:t>Є</a:t>
            </a:r>
            <a:r>
              <a:rPr lang="en-US" altLang="en-US" sz="2000" dirty="0" smtClean="0"/>
              <a:t>EC </a:t>
            </a:r>
            <a:r>
              <a:rPr lang="uk-UA" altLang="en-US" sz="2000" dirty="0" smtClean="0"/>
              <a:t>щодо мірних пляшок</a:t>
            </a:r>
            <a:endParaRPr lang="en-US" altLang="en-US" sz="2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5054" y="3819431"/>
            <a:ext cx="10786946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- </a:t>
            </a:r>
            <a:r>
              <a:rPr lang="uk-UA" altLang="en-US" sz="2800" dirty="0" smtClean="0"/>
              <a:t>Номінальна ємність</a:t>
            </a:r>
            <a:r>
              <a:rPr lang="en-US" altLang="en-US" sz="2800" dirty="0" smtClean="0"/>
              <a:t>,      </a:t>
            </a:r>
            <a:r>
              <a:rPr lang="en-US" altLang="en-US" sz="2800" dirty="0"/>
              <a:t>50 </a:t>
            </a:r>
            <a:r>
              <a:rPr lang="uk-UA" altLang="en-US" sz="2800" dirty="0" smtClean="0"/>
              <a:t>сантилітрів</a:t>
            </a:r>
            <a:r>
              <a:rPr lang="en-US" altLang="en-US" sz="2800" dirty="0" smtClean="0"/>
              <a:t>; </a:t>
            </a:r>
            <a:endParaRPr lang="en-US" altLang="en-US" sz="2800" dirty="0"/>
          </a:p>
          <a:p>
            <a:r>
              <a:rPr lang="en-US" altLang="en-US" sz="2800" dirty="0"/>
              <a:t>- </a:t>
            </a:r>
            <a:r>
              <a:rPr lang="uk-UA" altLang="en-US" sz="2800" dirty="0" smtClean="0"/>
              <a:t>Затверджений ідентифікаційний знак</a:t>
            </a:r>
            <a:r>
              <a:rPr lang="en-US" altLang="en-US" sz="2800" dirty="0" smtClean="0"/>
              <a:t>,   </a:t>
            </a:r>
            <a:r>
              <a:rPr lang="uk-UA" altLang="en-US" sz="2800" dirty="0" smtClean="0"/>
              <a:t>у формі</a:t>
            </a:r>
            <a:r>
              <a:rPr lang="en-US" altLang="en-US" sz="2800" dirty="0" smtClean="0"/>
              <a:t> ‘3’</a:t>
            </a:r>
            <a:r>
              <a:rPr lang="uk-UA" altLang="en-US" sz="2800" dirty="0" smtClean="0"/>
              <a:t> частин</a:t>
            </a:r>
            <a:r>
              <a:rPr lang="en-US" altLang="en-US" sz="2800" dirty="0" smtClean="0"/>
              <a:t>; </a:t>
            </a:r>
            <a:endParaRPr lang="en-US" altLang="en-US" sz="2800" dirty="0"/>
          </a:p>
          <a:p>
            <a:r>
              <a:rPr lang="en-US" altLang="en-US" sz="2800" dirty="0"/>
              <a:t>- </a:t>
            </a:r>
            <a:r>
              <a:rPr lang="uk-UA" sz="2800" dirty="0"/>
              <a:t>Зворотний </a:t>
            </a:r>
            <a:r>
              <a:rPr lang="uk-UA" sz="2800" dirty="0" err="1"/>
              <a:t>епсілон</a:t>
            </a:r>
            <a:r>
              <a:rPr lang="en-US" sz="2800" dirty="0"/>
              <a:t>, </a:t>
            </a:r>
            <a:r>
              <a:rPr lang="uk-UA" sz="2800" dirty="0"/>
              <a:t>не як передбачено</a:t>
            </a:r>
            <a:r>
              <a:rPr lang="en-US" sz="2800" dirty="0"/>
              <a:t>, ‘3</a:t>
            </a:r>
            <a:r>
              <a:rPr lang="en-US" sz="2800" dirty="0" smtClean="0"/>
              <a:t>’;</a:t>
            </a:r>
            <a:endParaRPr lang="en-US" altLang="en-US" sz="2800" dirty="0" smtClean="0"/>
          </a:p>
          <a:p>
            <a:r>
              <a:rPr lang="en-US" altLang="en-US" sz="2800" dirty="0" smtClean="0"/>
              <a:t>- </a:t>
            </a:r>
            <a:r>
              <a:rPr lang="uk-UA" altLang="en-US" sz="2800" dirty="0" smtClean="0"/>
              <a:t>Повна місткість </a:t>
            </a:r>
            <a:r>
              <a:rPr lang="en-US" altLang="en-US" sz="2800" dirty="0" smtClean="0"/>
              <a:t>(</a:t>
            </a:r>
            <a:r>
              <a:rPr lang="uk-UA" altLang="en-US" sz="2800" dirty="0" smtClean="0"/>
              <a:t>в</a:t>
            </a:r>
            <a:r>
              <a:rPr lang="en-US" altLang="en-US" sz="2800" dirty="0" smtClean="0"/>
              <a:t> </a:t>
            </a:r>
            <a:r>
              <a:rPr lang="uk-UA" altLang="en-US" sz="2800" dirty="0" smtClean="0"/>
              <a:t>сантилітрах</a:t>
            </a:r>
            <a:r>
              <a:rPr lang="en-US" altLang="en-US" sz="2800" dirty="0" smtClean="0"/>
              <a:t>), 52. </a:t>
            </a:r>
          </a:p>
          <a:p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75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24518" y="949152"/>
            <a:ext cx="621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sz="2400" dirty="0" smtClean="0">
                <a:solidFill>
                  <a:srgbClr val="FF0000"/>
                </a:solidFill>
              </a:rPr>
              <a:t>Приклад позначень висоти заповнення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0118" y="80963"/>
            <a:ext cx="7481375" cy="900344"/>
          </a:xfrm>
          <a:prstGeom prst="round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0118" y="63209"/>
            <a:ext cx="7481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WELMEC 6.12, </a:t>
            </a:r>
            <a:r>
              <a:rPr lang="uk-UA" altLang="en-US" sz="2000" dirty="0" smtClean="0"/>
              <a:t>Видання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1: </a:t>
            </a:r>
            <a:r>
              <a:rPr lang="uk-UA" altLang="en-US" sz="2000" dirty="0"/>
              <a:t>Керівні принципи стосовно  застосування Директиви </a:t>
            </a:r>
            <a:r>
              <a:rPr lang="en-US" altLang="en-US" sz="2000" dirty="0"/>
              <a:t>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щодо мірних пляшок</a:t>
            </a:r>
            <a:endParaRPr lang="en-US" altLang="en-US" sz="2000" dirty="0"/>
          </a:p>
          <a:p>
            <a:pPr algn="ctr"/>
            <a:r>
              <a:rPr lang="en-US" altLang="en-US" sz="2000" dirty="0" smtClean="0"/>
              <a:t> </a:t>
            </a:r>
            <a:endParaRPr lang="en-US" alt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510118" y="4324910"/>
            <a:ext cx="886412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- </a:t>
            </a:r>
            <a:r>
              <a:rPr lang="uk-UA" sz="2400" dirty="0" smtClean="0"/>
              <a:t>Номінальна ємність </a:t>
            </a:r>
            <a:r>
              <a:rPr lang="en-US" sz="2400" dirty="0" smtClean="0"/>
              <a:t>75 </a:t>
            </a:r>
            <a:r>
              <a:rPr lang="uk-UA" sz="2400" dirty="0" smtClean="0"/>
              <a:t>сантилітрів</a:t>
            </a:r>
            <a:r>
              <a:rPr lang="en-US" sz="2400" dirty="0" smtClean="0"/>
              <a:t>;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- </a:t>
            </a:r>
            <a:r>
              <a:rPr lang="uk-UA" sz="2400" dirty="0" smtClean="0"/>
              <a:t>Затверджений ідентифікаційний знак</a:t>
            </a:r>
            <a:r>
              <a:rPr lang="en-US" sz="2400" dirty="0" smtClean="0"/>
              <a:t>, </a:t>
            </a:r>
            <a:r>
              <a:rPr lang="uk-UA" sz="2400" dirty="0" smtClean="0"/>
              <a:t>модифікований круг</a:t>
            </a:r>
            <a:r>
              <a:rPr lang="en-US" sz="2400" dirty="0" smtClean="0"/>
              <a:t>;</a:t>
            </a:r>
            <a:endParaRPr lang="en-US" sz="2400" dirty="0"/>
          </a:p>
          <a:p>
            <a:pPr marL="171450" indent="-171450">
              <a:buFontTx/>
              <a:buChar char="-"/>
              <a:defRPr/>
            </a:pPr>
            <a:r>
              <a:rPr lang="uk-UA" sz="2400" dirty="0" smtClean="0"/>
              <a:t>Зворотний </a:t>
            </a:r>
            <a:r>
              <a:rPr lang="uk-UA" sz="2400" dirty="0" err="1" smtClean="0"/>
              <a:t>епсілон</a:t>
            </a:r>
            <a:r>
              <a:rPr lang="en-US" sz="2400" dirty="0" smtClean="0"/>
              <a:t>, </a:t>
            </a:r>
            <a:r>
              <a:rPr lang="uk-UA" sz="2400" dirty="0" smtClean="0"/>
              <a:t>не як передбачено</a:t>
            </a:r>
            <a:r>
              <a:rPr lang="en-US" sz="2400" dirty="0" smtClean="0"/>
              <a:t>, ‘3’;</a:t>
            </a:r>
            <a:endParaRPr lang="en-US" sz="2400" dirty="0"/>
          </a:p>
          <a:p>
            <a:pPr marL="171450" indent="-171450">
              <a:buFontTx/>
              <a:buChar char="-"/>
              <a:defRPr/>
            </a:pPr>
            <a:r>
              <a:rPr lang="uk-UA" sz="2400" dirty="0" smtClean="0"/>
              <a:t>Висота заповнення</a:t>
            </a:r>
            <a:r>
              <a:rPr lang="en-US" sz="2400" dirty="0" smtClean="0"/>
              <a:t>, </a:t>
            </a:r>
            <a:r>
              <a:rPr lang="en-US" sz="2400" dirty="0"/>
              <a:t>30 </a:t>
            </a:r>
            <a:r>
              <a:rPr lang="uk-UA" sz="2400" dirty="0" smtClean="0"/>
              <a:t>мм</a:t>
            </a:r>
            <a:r>
              <a:rPr lang="en-US" sz="2400" dirty="0" smtClean="0"/>
              <a:t>;</a:t>
            </a:r>
            <a:endParaRPr lang="en-US" sz="2400" dirty="0"/>
          </a:p>
          <a:p>
            <a:pPr>
              <a:defRPr/>
            </a:pPr>
            <a:endParaRPr lang="en-US" dirty="0"/>
          </a:p>
        </p:txBody>
      </p:sp>
      <p:pic>
        <p:nvPicPr>
          <p:cNvPr id="6" name="drawingObject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87" y="1455387"/>
            <a:ext cx="647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63" y="833438"/>
            <a:ext cx="11913791" cy="46395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65113" y="941388"/>
            <a:ext cx="11689322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altLang="en-US" sz="2400" i="1" dirty="0"/>
              <a:t>1. </a:t>
            </a:r>
            <a:r>
              <a:rPr lang="uk-UA" altLang="en-US" sz="2400" i="1" dirty="0" smtClean="0"/>
              <a:t>МЕТОД СТАТИСТИЧНОГО КОНТРОЛЮ</a:t>
            </a:r>
            <a:endParaRPr lang="en-US" altLang="en-US" sz="2400" i="1" dirty="0"/>
          </a:p>
          <a:p>
            <a:endParaRPr lang="en-US" altLang="en-US" sz="1000" i="1" dirty="0"/>
          </a:p>
          <a:p>
            <a:pPr algn="just"/>
            <a:r>
              <a:rPr lang="ru-RU" sz="2500" i="1" dirty="0" err="1" smtClean="0"/>
              <a:t>Вибірку</a:t>
            </a:r>
            <a:r>
              <a:rPr lang="ru-RU" sz="2500" i="1" dirty="0" smtClean="0"/>
              <a:t> </a:t>
            </a:r>
            <a:r>
              <a:rPr lang="ru-RU" sz="2500" i="1" dirty="0" err="1"/>
              <a:t>мірних</a:t>
            </a:r>
            <a:r>
              <a:rPr lang="ru-RU" sz="2500" i="1" dirty="0"/>
              <a:t> </a:t>
            </a:r>
            <a:r>
              <a:rPr lang="ru-RU" sz="2500" i="1" dirty="0" err="1"/>
              <a:t>пляшок</a:t>
            </a:r>
            <a:r>
              <a:rPr lang="ru-RU" sz="2500" i="1" dirty="0"/>
              <a:t> </a:t>
            </a:r>
            <a:r>
              <a:rPr lang="ru-RU" sz="2500" i="1" dirty="0" err="1">
                <a:solidFill>
                  <a:srgbClr val="FF0000"/>
                </a:solidFill>
              </a:rPr>
              <a:t>однакової</a:t>
            </a:r>
            <a:r>
              <a:rPr lang="ru-RU" sz="2500" i="1" dirty="0">
                <a:solidFill>
                  <a:srgbClr val="FF0000"/>
                </a:solidFill>
              </a:rPr>
              <a:t> </a:t>
            </a:r>
            <a:r>
              <a:rPr lang="ru-RU" sz="2500" i="1" dirty="0" err="1">
                <a:solidFill>
                  <a:srgbClr val="FF0000"/>
                </a:solidFill>
              </a:rPr>
              <a:t>конструкції</a:t>
            </a:r>
            <a:r>
              <a:rPr lang="ru-RU" sz="2500" i="1" dirty="0">
                <a:solidFill>
                  <a:srgbClr val="FF0000"/>
                </a:solidFill>
              </a:rPr>
              <a:t> та того самого </a:t>
            </a:r>
            <a:r>
              <a:rPr lang="ru-RU" sz="2500" i="1" dirty="0" err="1">
                <a:solidFill>
                  <a:srgbClr val="FF0000"/>
                </a:solidFill>
              </a:rPr>
              <a:t>виробника</a:t>
            </a:r>
            <a:r>
              <a:rPr lang="ru-RU" sz="2500" i="1" dirty="0">
                <a:solidFill>
                  <a:srgbClr val="FF0000"/>
                </a:solidFill>
              </a:rPr>
              <a:t> </a:t>
            </a:r>
            <a:r>
              <a:rPr lang="ru-RU" sz="2500" i="1" dirty="0" err="1"/>
              <a:t>проводять</a:t>
            </a:r>
            <a:r>
              <a:rPr lang="ru-RU" sz="2500" i="1" dirty="0"/>
              <a:t> з </a:t>
            </a:r>
            <a:r>
              <a:rPr lang="ru-RU" sz="2500" i="1" dirty="0" err="1">
                <a:solidFill>
                  <a:srgbClr val="FF0000"/>
                </a:solidFill>
              </a:rPr>
              <a:t>партії</a:t>
            </a:r>
            <a:r>
              <a:rPr lang="ru-RU" sz="2500" i="1" dirty="0">
                <a:solidFill>
                  <a:srgbClr val="FF0000"/>
                </a:solidFill>
              </a:rPr>
              <a:t> </a:t>
            </a:r>
            <a:r>
              <a:rPr lang="ru-RU" sz="2500" i="1" dirty="0" err="1">
                <a:solidFill>
                  <a:srgbClr val="FF0000"/>
                </a:solidFill>
              </a:rPr>
              <a:t>пляшок</a:t>
            </a:r>
            <a:r>
              <a:rPr lang="ru-RU" sz="2500" i="1" dirty="0"/>
              <a:t>, </a:t>
            </a:r>
            <a:r>
              <a:rPr lang="ru-RU" sz="2500" i="1" dirty="0" err="1"/>
              <a:t>що</a:t>
            </a:r>
            <a:r>
              <a:rPr lang="ru-RU" sz="2500" i="1" dirty="0"/>
              <a:t> </a:t>
            </a:r>
            <a:r>
              <a:rPr lang="ru-RU" sz="2500" i="1" dirty="0" err="1"/>
              <a:t>виробляється</a:t>
            </a:r>
            <a:r>
              <a:rPr lang="ru-RU" sz="2500" i="1" dirty="0"/>
              <a:t> </a:t>
            </a:r>
            <a:r>
              <a:rPr lang="ru-RU" sz="2500" i="1" u="sng" dirty="0" err="1"/>
              <a:t>протягом</a:t>
            </a:r>
            <a:r>
              <a:rPr lang="ru-RU" sz="2500" i="1" u="sng" dirty="0"/>
              <a:t> </a:t>
            </a:r>
            <a:r>
              <a:rPr lang="ru-RU" sz="2500" i="1" u="sng" dirty="0" err="1"/>
              <a:t>однієї</a:t>
            </a:r>
            <a:r>
              <a:rPr lang="ru-RU" sz="2500" i="1" u="sng" dirty="0"/>
              <a:t> </a:t>
            </a:r>
            <a:r>
              <a:rPr lang="ru-RU" sz="2500" i="1" u="sng" dirty="0" err="1"/>
              <a:t>години</a:t>
            </a:r>
            <a:r>
              <a:rPr lang="ru-RU" sz="2500" i="1" dirty="0" smtClean="0"/>
              <a:t>.</a:t>
            </a:r>
            <a:endParaRPr lang="en-US" altLang="en-US" sz="2500" i="1" dirty="0"/>
          </a:p>
          <a:p>
            <a:pPr algn="just"/>
            <a:endParaRPr lang="en-US" altLang="en-US" sz="1000" i="1" dirty="0"/>
          </a:p>
          <a:p>
            <a:pPr algn="just"/>
            <a:r>
              <a:rPr lang="ru-RU" sz="2500" i="1" dirty="0" err="1"/>
              <a:t>Якщо</a:t>
            </a:r>
            <a:r>
              <a:rPr lang="ru-RU" sz="2500" i="1" dirty="0"/>
              <a:t> результат контролю </a:t>
            </a:r>
            <a:r>
              <a:rPr lang="ru-RU" sz="2500" i="1" dirty="0" err="1"/>
              <a:t>партії</a:t>
            </a:r>
            <a:r>
              <a:rPr lang="ru-RU" sz="2500" i="1" dirty="0"/>
              <a:t>, </a:t>
            </a:r>
            <a:r>
              <a:rPr lang="ru-RU" sz="2500" i="1" dirty="0" err="1"/>
              <a:t>що</a:t>
            </a:r>
            <a:r>
              <a:rPr lang="ru-RU" sz="2500" i="1" dirty="0"/>
              <a:t> </a:t>
            </a:r>
            <a:r>
              <a:rPr lang="ru-RU" sz="2500" i="1" dirty="0" err="1"/>
              <a:t>виробляється</a:t>
            </a:r>
            <a:r>
              <a:rPr lang="ru-RU" sz="2500" i="1" dirty="0"/>
              <a:t> </a:t>
            </a:r>
            <a:r>
              <a:rPr lang="ru-RU" sz="2500" i="1" dirty="0" err="1"/>
              <a:t>протягом</a:t>
            </a:r>
            <a:r>
              <a:rPr lang="ru-RU" sz="2500" i="1" dirty="0"/>
              <a:t> </a:t>
            </a:r>
            <a:r>
              <a:rPr lang="ru-RU" sz="2500" i="1" dirty="0" err="1"/>
              <a:t>однієї</a:t>
            </a:r>
            <a:r>
              <a:rPr lang="ru-RU" sz="2500" i="1" dirty="0"/>
              <a:t> </a:t>
            </a:r>
            <a:r>
              <a:rPr lang="ru-RU" sz="2500" i="1" dirty="0" err="1"/>
              <a:t>години</a:t>
            </a:r>
            <a:r>
              <a:rPr lang="ru-RU" sz="2500" i="1" dirty="0"/>
              <a:t>, </a:t>
            </a:r>
            <a:r>
              <a:rPr lang="ru-RU" sz="2500" i="1" dirty="0" smtClean="0">
                <a:solidFill>
                  <a:srgbClr val="FF0000"/>
                </a:solidFill>
              </a:rPr>
              <a:t>є </a:t>
            </a:r>
            <a:r>
              <a:rPr lang="ru-RU" sz="2500" i="1" dirty="0" err="1" smtClean="0">
                <a:solidFill>
                  <a:srgbClr val="FF0000"/>
                </a:solidFill>
              </a:rPr>
              <a:t>незадовільним</a:t>
            </a:r>
            <a:r>
              <a:rPr lang="ru-RU" sz="2500" i="1" dirty="0" smtClean="0">
                <a:solidFill>
                  <a:srgbClr val="FF0000"/>
                </a:solidFill>
              </a:rPr>
              <a:t>, </a:t>
            </a:r>
            <a:r>
              <a:rPr lang="ru-RU" sz="2500" i="1" dirty="0"/>
              <a:t>друге </a:t>
            </a:r>
            <a:r>
              <a:rPr lang="ru-RU" sz="2500" i="1" dirty="0" err="1"/>
              <a:t>випробування</a:t>
            </a:r>
            <a:r>
              <a:rPr lang="ru-RU" sz="2500" i="1" dirty="0"/>
              <a:t> </a:t>
            </a:r>
            <a:r>
              <a:rPr lang="ru-RU" sz="2500" i="1" dirty="0" err="1"/>
              <a:t>може</a:t>
            </a:r>
            <a:r>
              <a:rPr lang="ru-RU" sz="2500" i="1" dirty="0"/>
              <a:t> бути проведено на </a:t>
            </a:r>
            <a:r>
              <a:rPr lang="ru-RU" sz="2500" i="1" dirty="0" err="1"/>
              <a:t>іншій</a:t>
            </a:r>
            <a:r>
              <a:rPr lang="ru-RU" sz="2500" i="1" dirty="0"/>
              <a:t> </a:t>
            </a:r>
            <a:r>
              <a:rPr lang="ru-RU" sz="2500" i="1" dirty="0" err="1"/>
              <a:t>вибірці</a:t>
            </a:r>
            <a:r>
              <a:rPr lang="ru-RU" sz="2500" i="1" dirty="0"/>
              <a:t> з </a:t>
            </a:r>
            <a:r>
              <a:rPr lang="ru-RU" sz="2500" i="1" dirty="0" err="1"/>
              <a:t>партії</a:t>
            </a:r>
            <a:r>
              <a:rPr lang="ru-RU" sz="2500" i="1" dirty="0"/>
              <a:t> </a:t>
            </a:r>
            <a:r>
              <a:rPr lang="ru-RU" sz="2500" i="1" dirty="0" err="1"/>
              <a:t>мірних</a:t>
            </a:r>
            <a:r>
              <a:rPr lang="ru-RU" sz="2500" i="1" dirty="0"/>
              <a:t> </a:t>
            </a:r>
            <a:r>
              <a:rPr lang="ru-RU" sz="2500" i="1" dirty="0" err="1"/>
              <a:t>пляшок</a:t>
            </a:r>
            <a:r>
              <a:rPr lang="ru-RU" sz="2500" i="1" dirty="0"/>
              <a:t>, яка </a:t>
            </a:r>
            <a:r>
              <a:rPr lang="ru-RU" sz="2500" i="1" dirty="0" err="1">
                <a:solidFill>
                  <a:srgbClr val="FF0000"/>
                </a:solidFill>
              </a:rPr>
              <a:t>відповідає</a:t>
            </a:r>
            <a:r>
              <a:rPr lang="ru-RU" sz="2500" i="1" dirty="0">
                <a:solidFill>
                  <a:srgbClr val="FF0000"/>
                </a:solidFill>
              </a:rPr>
              <a:t> </a:t>
            </a:r>
            <a:r>
              <a:rPr lang="ru-RU" sz="2500" i="1" dirty="0" err="1">
                <a:solidFill>
                  <a:srgbClr val="FF0000"/>
                </a:solidFill>
              </a:rPr>
              <a:t>більшому</a:t>
            </a:r>
            <a:r>
              <a:rPr lang="ru-RU" sz="2500" i="1" dirty="0">
                <a:solidFill>
                  <a:srgbClr val="FF0000"/>
                </a:solidFill>
              </a:rPr>
              <a:t> </a:t>
            </a:r>
            <a:r>
              <a:rPr lang="ru-RU" sz="2500" i="1" dirty="0" err="1">
                <a:solidFill>
                  <a:srgbClr val="FF0000"/>
                </a:solidFill>
              </a:rPr>
              <a:t>періоду</a:t>
            </a:r>
            <a:r>
              <a:rPr lang="ru-RU" sz="2500" i="1" dirty="0">
                <a:solidFill>
                  <a:srgbClr val="FF0000"/>
                </a:solidFill>
              </a:rPr>
              <a:t> </a:t>
            </a:r>
            <a:r>
              <a:rPr lang="ru-RU" sz="2500" i="1" dirty="0" err="1">
                <a:solidFill>
                  <a:srgbClr val="FF0000"/>
                </a:solidFill>
              </a:rPr>
              <a:t>продуктивності</a:t>
            </a:r>
            <a:r>
              <a:rPr lang="en-US" altLang="en-US" sz="2500" i="1" dirty="0">
                <a:solidFill>
                  <a:srgbClr val="FF0000"/>
                </a:solidFill>
              </a:rPr>
              <a:t> </a:t>
            </a:r>
            <a:r>
              <a:rPr lang="uk-UA" altLang="en-US" sz="2500" i="1" dirty="0" smtClean="0"/>
              <a:t>або</a:t>
            </a:r>
            <a:r>
              <a:rPr lang="en-US" altLang="en-US" sz="2500" i="1" dirty="0" smtClean="0"/>
              <a:t>, </a:t>
            </a:r>
            <a:r>
              <a:rPr lang="uk-UA" altLang="en-US" sz="2500" i="1" dirty="0" smtClean="0"/>
              <a:t>якщо виробництво пройшло перевірку компетентних органів держави-члена,</a:t>
            </a:r>
            <a:r>
              <a:rPr lang="en-US" altLang="en-US" sz="2500" i="1" dirty="0" smtClean="0"/>
              <a:t> </a:t>
            </a:r>
            <a:r>
              <a:rPr lang="uk-UA" altLang="en-US" sz="2500" i="1" dirty="0" smtClean="0"/>
              <a:t>за результатами, зафіксованими у контрольних картках виробників</a:t>
            </a:r>
            <a:r>
              <a:rPr lang="en-US" altLang="en-US" sz="2500" i="1" dirty="0" smtClean="0"/>
              <a:t>.</a:t>
            </a:r>
            <a:endParaRPr lang="en-US" altLang="en-US" sz="2500" i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62835" y="179202"/>
            <a:ext cx="569219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/>
              <a:t>Директива</a:t>
            </a:r>
            <a:r>
              <a:rPr lang="en-US" altLang="en-US" sz="2000" dirty="0" smtClean="0"/>
              <a:t> 75/107/</a:t>
            </a:r>
            <a:r>
              <a:rPr lang="uk-UA" altLang="en-US" sz="2000" dirty="0" smtClean="0"/>
              <a:t>Є</a:t>
            </a:r>
            <a:r>
              <a:rPr lang="en-US" altLang="en-US" sz="2000" dirty="0" smtClean="0"/>
              <a:t>EC </a:t>
            </a:r>
            <a:r>
              <a:rPr lang="uk-UA" altLang="en-US" sz="2000" dirty="0" smtClean="0"/>
              <a:t>ДОДАТОК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II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363" y="833438"/>
            <a:ext cx="11941201" cy="49092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5113" y="941388"/>
            <a:ext cx="1171621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en-US" altLang="en-US" sz="1000" i="1" dirty="0"/>
          </a:p>
          <a:p>
            <a:pPr algn="just"/>
            <a:r>
              <a:rPr lang="ru-RU" sz="3800" i="1" u="sng" dirty="0" err="1" smtClean="0"/>
              <a:t>Кількість</a:t>
            </a:r>
            <a:r>
              <a:rPr lang="ru-RU" sz="3800" i="1" u="sng" dirty="0" smtClean="0"/>
              <a:t> </a:t>
            </a:r>
            <a:r>
              <a:rPr lang="ru-RU" sz="3800" i="1" u="sng" dirty="0" err="1"/>
              <a:t>мірних</a:t>
            </a:r>
            <a:r>
              <a:rPr lang="ru-RU" sz="3800" i="1" u="sng" dirty="0"/>
              <a:t> </a:t>
            </a:r>
            <a:r>
              <a:rPr lang="ru-RU" sz="3800" i="1" u="sng" dirty="0" err="1"/>
              <a:t>пляшок</a:t>
            </a:r>
            <a:r>
              <a:rPr lang="ru-RU" sz="3800" i="1" u="sng" dirty="0"/>
              <a:t> у </a:t>
            </a:r>
            <a:r>
              <a:rPr lang="ru-RU" sz="3800" i="1" u="sng" dirty="0" err="1"/>
              <a:t>вибірці</a:t>
            </a:r>
            <a:r>
              <a:rPr lang="ru-RU" sz="3800" i="1" u="sng" dirty="0"/>
              <a:t> </a:t>
            </a:r>
            <a:r>
              <a:rPr lang="ru-RU" sz="3800" i="1" dirty="0"/>
              <a:t>повинна </a:t>
            </a:r>
            <a:r>
              <a:rPr lang="ru-RU" sz="3800" i="1" dirty="0" err="1"/>
              <a:t>становити</a:t>
            </a:r>
            <a:endParaRPr lang="en-US" altLang="en-US" sz="3800" i="1" dirty="0"/>
          </a:p>
          <a:p>
            <a:pPr algn="just"/>
            <a:endParaRPr lang="en-US" altLang="en-US" sz="1000" i="1" dirty="0"/>
          </a:p>
          <a:p>
            <a:pPr algn="ctr"/>
            <a:r>
              <a:rPr lang="en-US" altLang="en-US" sz="3800" i="1" dirty="0">
                <a:solidFill>
                  <a:srgbClr val="FF0000"/>
                </a:solidFill>
              </a:rPr>
              <a:t>35 </a:t>
            </a:r>
            <a:r>
              <a:rPr lang="uk-UA" altLang="en-US" sz="3800" i="1" dirty="0" smtClean="0">
                <a:solidFill>
                  <a:srgbClr val="FF0000"/>
                </a:solidFill>
              </a:rPr>
              <a:t>або</a:t>
            </a:r>
            <a:r>
              <a:rPr lang="en-US" altLang="en-US" sz="38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3800" i="1" dirty="0">
                <a:solidFill>
                  <a:srgbClr val="FF0000"/>
                </a:solidFill>
              </a:rPr>
              <a:t>40</a:t>
            </a:r>
            <a:r>
              <a:rPr lang="en-US" altLang="en-US" sz="3800" i="1" dirty="0"/>
              <a:t>, </a:t>
            </a:r>
          </a:p>
          <a:p>
            <a:pPr algn="just"/>
            <a:endParaRPr lang="en-US" altLang="en-US" sz="1000" i="1" dirty="0"/>
          </a:p>
          <a:p>
            <a:pPr algn="just"/>
            <a:r>
              <a:rPr lang="uk-UA" altLang="en-US" sz="3800" i="1" dirty="0"/>
              <a:t>з</a:t>
            </a:r>
            <a:r>
              <a:rPr lang="uk-UA" altLang="en-US" sz="3800" i="1" dirty="0" smtClean="0"/>
              <a:t>алежно від того, </a:t>
            </a:r>
            <a:r>
              <a:rPr lang="uk-UA" altLang="en-US" sz="3800" i="1" dirty="0" smtClean="0">
                <a:solidFill>
                  <a:srgbClr val="FF0000"/>
                </a:solidFill>
              </a:rPr>
              <a:t>який з двох методів </a:t>
            </a:r>
            <a:r>
              <a:rPr lang="uk-UA" altLang="en-US" sz="3800" i="1" dirty="0" smtClean="0"/>
              <a:t>застосування результатів</a:t>
            </a:r>
            <a:r>
              <a:rPr lang="en-US" altLang="en-US" sz="3800" i="1" dirty="0" smtClean="0"/>
              <a:t>, </a:t>
            </a:r>
            <a:r>
              <a:rPr lang="uk-UA" altLang="en-US" sz="3800" i="1" dirty="0" smtClean="0"/>
              <a:t>вказаних у розділі </a:t>
            </a:r>
            <a:r>
              <a:rPr lang="en-US" altLang="en-US" sz="3800" i="1" dirty="0" smtClean="0"/>
              <a:t>3 </a:t>
            </a:r>
            <a:r>
              <a:rPr lang="uk-UA" altLang="en-US" sz="3800" i="1" dirty="0" smtClean="0"/>
              <a:t>нижче</a:t>
            </a:r>
            <a:r>
              <a:rPr lang="en-US" altLang="en-US" sz="3800" i="1" dirty="0" smtClean="0"/>
              <a:t>, </a:t>
            </a:r>
            <a:r>
              <a:rPr lang="uk-UA" altLang="en-US" sz="3800" i="1" dirty="0" smtClean="0"/>
              <a:t>був обраний окремою державою-членом</a:t>
            </a:r>
            <a:r>
              <a:rPr lang="en-US" altLang="en-US" sz="3800" i="1" dirty="0" smtClean="0"/>
              <a:t>.</a:t>
            </a:r>
            <a:endParaRPr lang="en-US" altLang="en-US" sz="3800" i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337484" y="179388"/>
            <a:ext cx="5705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/>
              <a:t>Директива</a:t>
            </a:r>
            <a:r>
              <a:rPr lang="en-US" altLang="en-US" sz="2000" dirty="0" smtClean="0"/>
              <a:t> 75/107/</a:t>
            </a:r>
            <a:r>
              <a:rPr lang="uk-UA" altLang="en-US" sz="2000" dirty="0" smtClean="0"/>
              <a:t>Є</a:t>
            </a:r>
            <a:r>
              <a:rPr lang="en-US" altLang="en-US" sz="2000" dirty="0" smtClean="0"/>
              <a:t>EC </a:t>
            </a:r>
            <a:r>
              <a:rPr lang="uk-UA" altLang="en-US" sz="2000" dirty="0" smtClean="0"/>
              <a:t>ДОДАТОК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63" y="698500"/>
            <a:ext cx="11955649" cy="52672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56838" y="861070"/>
            <a:ext cx="11502517" cy="510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i="1" dirty="0"/>
              <a:t>2. </a:t>
            </a:r>
            <a:r>
              <a:rPr lang="uk-UA" altLang="en-US" sz="2400" i="1" dirty="0" smtClean="0"/>
              <a:t>ДЛЯ ВИЗНАЧЕННЯ МІСТКОСТІ МІРНИХ ПЛЯШОК У ВИБІРЦІ</a:t>
            </a:r>
            <a:endParaRPr lang="en-US" altLang="en-US" sz="2400" i="1" dirty="0"/>
          </a:p>
          <a:p>
            <a:pPr algn="just"/>
            <a:endParaRPr lang="en-US" altLang="en-US" sz="1000" i="1" dirty="0"/>
          </a:p>
          <a:p>
            <a:pPr algn="just"/>
            <a:r>
              <a:rPr lang="uk-UA" altLang="en-US" sz="2400" i="1" dirty="0">
                <a:solidFill>
                  <a:srgbClr val="FF0000"/>
                </a:solidFill>
              </a:rPr>
              <a:t>з</a:t>
            </a:r>
            <a:r>
              <a:rPr lang="uk-UA" altLang="en-US" sz="2400" i="1" dirty="0" smtClean="0">
                <a:solidFill>
                  <a:srgbClr val="FF0000"/>
                </a:solidFill>
              </a:rPr>
              <a:t>важують порожні пляшки</a:t>
            </a:r>
            <a:r>
              <a:rPr lang="uk-UA" altLang="en-US" sz="2400" i="1" dirty="0"/>
              <a:t>;</a:t>
            </a:r>
            <a:endParaRPr lang="en-US" altLang="en-US" sz="2400" i="1" dirty="0"/>
          </a:p>
          <a:p>
            <a:pPr algn="just"/>
            <a:r>
              <a:rPr lang="ru-RU" sz="2400" i="1" dirty="0" err="1" smtClean="0">
                <a:solidFill>
                  <a:srgbClr val="FF0000"/>
                </a:solidFill>
              </a:rPr>
              <a:t>наповнюють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пляшки</a:t>
            </a:r>
            <a:r>
              <a:rPr lang="ru-RU" sz="2400" i="1" dirty="0">
                <a:solidFill>
                  <a:srgbClr val="FF0000"/>
                </a:solidFill>
              </a:rPr>
              <a:t> за </a:t>
            </a:r>
            <a:r>
              <a:rPr lang="ru-RU" sz="2400" i="1" dirty="0" err="1">
                <a:solidFill>
                  <a:srgbClr val="FF0000"/>
                </a:solidFill>
              </a:rPr>
              <a:t>температури</a:t>
            </a:r>
            <a:r>
              <a:rPr lang="ru-RU" sz="2400" i="1" dirty="0">
                <a:solidFill>
                  <a:srgbClr val="FF0000"/>
                </a:solidFill>
              </a:rPr>
              <a:t> 20° </a:t>
            </a: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ru-RU" sz="2400" i="1" dirty="0">
                <a:solidFill>
                  <a:srgbClr val="FF0000"/>
                </a:solidFill>
              </a:rPr>
              <a:t> водою </a:t>
            </a:r>
            <a:r>
              <a:rPr lang="ru-RU" sz="2400" i="1" dirty="0" err="1">
                <a:solidFill>
                  <a:srgbClr val="FF0000"/>
                </a:solidFill>
              </a:rPr>
              <a:t>встановленої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густини</a:t>
            </a:r>
            <a:r>
              <a:rPr lang="ru-RU" sz="2400" i="1" dirty="0">
                <a:solidFill>
                  <a:srgbClr val="FF0000"/>
                </a:solidFill>
              </a:rPr>
              <a:t> до </a:t>
            </a:r>
            <a:r>
              <a:rPr lang="ru-RU" sz="2400" i="1" dirty="0" err="1">
                <a:solidFill>
                  <a:srgbClr val="FF0000"/>
                </a:solidFill>
              </a:rPr>
              <a:t>рівня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наповнення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/>
              <a:t>який</a:t>
            </a:r>
            <a:r>
              <a:rPr lang="ru-RU" sz="2400" i="1" dirty="0"/>
              <a:t> </a:t>
            </a:r>
            <a:r>
              <a:rPr lang="ru-RU" sz="2400" i="1" dirty="0" err="1"/>
              <a:t>відповідає</a:t>
            </a:r>
            <a:r>
              <a:rPr lang="ru-RU" sz="2400" i="1" dirty="0"/>
              <a:t> </a:t>
            </a:r>
            <a:r>
              <a:rPr lang="ru-RU" sz="2400" i="1" dirty="0" err="1"/>
              <a:t>застосованому</a:t>
            </a:r>
            <a:r>
              <a:rPr lang="ru-RU" sz="2400" i="1" dirty="0"/>
              <a:t> методу контролю;</a:t>
            </a:r>
            <a:endParaRPr lang="en-US" sz="2400" i="1" dirty="0"/>
          </a:p>
          <a:p>
            <a:pPr algn="just"/>
            <a:r>
              <a:rPr lang="ru-RU" sz="2400" i="1" dirty="0" err="1" smtClean="0">
                <a:solidFill>
                  <a:srgbClr val="FF0000"/>
                </a:solidFill>
              </a:rPr>
              <a:t>зважують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наповнені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пляшки</a:t>
            </a:r>
            <a:r>
              <a:rPr lang="ru-RU" sz="2400" i="1" dirty="0">
                <a:solidFill>
                  <a:srgbClr val="FF0000"/>
                </a:solidFill>
              </a:rPr>
              <a:t>.</a:t>
            </a:r>
            <a:endParaRPr lang="en-US" sz="2400" i="1" dirty="0">
              <a:solidFill>
                <a:srgbClr val="FF0000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ru-RU" sz="2400" i="1" dirty="0"/>
              <a:t>Контроль </a:t>
            </a:r>
            <a:r>
              <a:rPr lang="ru-RU" sz="2400" i="1" dirty="0" err="1"/>
              <a:t>здійснюється</a:t>
            </a:r>
            <a:r>
              <a:rPr lang="ru-RU" sz="2400" i="1" dirty="0"/>
              <a:t> </a:t>
            </a:r>
            <a:r>
              <a:rPr lang="ru-RU" sz="2400" i="1" dirty="0" err="1"/>
              <a:t>із</a:t>
            </a:r>
            <a:r>
              <a:rPr lang="ru-RU" sz="2400" i="1" dirty="0"/>
              <a:t> </a:t>
            </a:r>
            <a:r>
              <a:rPr lang="ru-RU" sz="2400" i="1" dirty="0" err="1"/>
              <a:t>застосуванням</a:t>
            </a:r>
            <a:r>
              <a:rPr lang="ru-RU" sz="2400" i="1" dirty="0"/>
              <a:t> </a:t>
            </a:r>
            <a:r>
              <a:rPr lang="ru-RU" sz="2400" i="1" dirty="0" err="1"/>
              <a:t>засобів</a:t>
            </a:r>
            <a:r>
              <a:rPr lang="ru-RU" sz="2400" i="1" dirty="0"/>
              <a:t> </a:t>
            </a:r>
            <a:r>
              <a:rPr lang="ru-RU" sz="2400" i="1" dirty="0" err="1"/>
              <a:t>вимірювальної</a:t>
            </a:r>
            <a:r>
              <a:rPr lang="ru-RU" sz="2400" i="1" dirty="0"/>
              <a:t> </a:t>
            </a:r>
            <a:r>
              <a:rPr lang="ru-RU" sz="2400" i="1" dirty="0" err="1"/>
              <a:t>техніки</a:t>
            </a:r>
            <a:r>
              <a:rPr lang="en-US" altLang="en-US" sz="2400" i="1" dirty="0"/>
              <a:t>,</a:t>
            </a:r>
            <a:r>
              <a:rPr lang="en-US" altLang="en-US" sz="2400" i="1" dirty="0" smtClean="0"/>
              <a:t> </a:t>
            </a:r>
            <a:r>
              <a:rPr lang="uk-UA" altLang="en-US" sz="2400" i="1" dirty="0" smtClean="0"/>
              <a:t>що пройшли повірку відповідно  до </a:t>
            </a:r>
            <a:r>
              <a:rPr lang="uk-UA" altLang="en-US" sz="2400" i="1" dirty="0"/>
              <a:t>законодавства, </a:t>
            </a:r>
            <a:r>
              <a:rPr lang="ru-RU" sz="2400" i="1" dirty="0"/>
              <a:t>та </a:t>
            </a:r>
            <a:r>
              <a:rPr lang="ru-RU" sz="2400" i="1" dirty="0" err="1"/>
              <a:t>придатні</a:t>
            </a:r>
            <a:r>
              <a:rPr lang="ru-RU" sz="2400" i="1" dirty="0"/>
              <a:t> для </a:t>
            </a:r>
            <a:r>
              <a:rPr lang="ru-RU" sz="2400" i="1" dirty="0" err="1"/>
              <a:t>проведення</a:t>
            </a:r>
            <a:r>
              <a:rPr lang="ru-RU" sz="2400" i="1" dirty="0"/>
              <a:t> </a:t>
            </a:r>
            <a:r>
              <a:rPr lang="ru-RU" sz="2400" i="1" dirty="0" err="1"/>
              <a:t>необхідних</a:t>
            </a:r>
            <a:r>
              <a:rPr lang="ru-RU" sz="2400" i="1" dirty="0"/>
              <a:t> процедур.</a:t>
            </a:r>
            <a:endParaRPr lang="en-US" altLang="en-US" sz="2400" i="1" dirty="0"/>
          </a:p>
          <a:p>
            <a:pPr algn="just">
              <a:spcBef>
                <a:spcPts val="600"/>
              </a:spcBef>
            </a:pPr>
            <a:r>
              <a:rPr lang="ru-RU" sz="2400" i="1" dirty="0" err="1" smtClean="0"/>
              <a:t>Похибка</a:t>
            </a:r>
            <a:r>
              <a:rPr lang="ru-RU" sz="2400" i="1" dirty="0" smtClean="0"/>
              <a:t> </a:t>
            </a:r>
            <a:r>
              <a:rPr lang="ru-RU" sz="2400" i="1" dirty="0" err="1"/>
              <a:t>визначення</a:t>
            </a:r>
            <a:r>
              <a:rPr lang="ru-RU" sz="2400" i="1" dirty="0"/>
              <a:t> </a:t>
            </a:r>
            <a:r>
              <a:rPr lang="ru-RU" sz="2400" i="1" dirty="0" err="1"/>
              <a:t>місткості</a:t>
            </a:r>
            <a:r>
              <a:rPr lang="ru-RU" sz="2400" i="1" dirty="0"/>
              <a:t> не повинна </a:t>
            </a:r>
            <a:r>
              <a:rPr lang="ru-RU" sz="2400" i="1" dirty="0" err="1"/>
              <a:t>перевищувати</a:t>
            </a:r>
            <a:r>
              <a:rPr lang="ru-RU" sz="2400" i="1" dirty="0"/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однієї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п'ятої</a:t>
            </a:r>
            <a:r>
              <a:rPr lang="ru-RU" sz="2400" i="1" dirty="0">
                <a:solidFill>
                  <a:srgbClr val="FF0000"/>
                </a:solidFill>
              </a:rPr>
              <a:t> максимально </a:t>
            </a:r>
            <a:r>
              <a:rPr lang="ru-RU" sz="2400" i="1" dirty="0" err="1">
                <a:solidFill>
                  <a:srgbClr val="FF0000"/>
                </a:solidFill>
              </a:rPr>
              <a:t>допустимої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похибки</a:t>
            </a:r>
            <a:r>
              <a:rPr lang="ru-RU" sz="2400" i="1" dirty="0">
                <a:solidFill>
                  <a:srgbClr val="FF0000"/>
                </a:solidFill>
              </a:rPr>
              <a:t>,</a:t>
            </a:r>
            <a:r>
              <a:rPr lang="ru-RU" sz="2400" i="1" dirty="0"/>
              <a:t>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відповідає</a:t>
            </a:r>
            <a:r>
              <a:rPr lang="ru-RU" sz="2400" i="1" dirty="0"/>
              <a:t> </a:t>
            </a:r>
            <a:r>
              <a:rPr lang="ru-RU" sz="2400" i="1" dirty="0" err="1"/>
              <a:t>номінальній</a:t>
            </a:r>
            <a:r>
              <a:rPr lang="ru-RU" sz="2400" i="1" dirty="0"/>
              <a:t> </a:t>
            </a:r>
            <a:r>
              <a:rPr lang="ru-RU" sz="2400" i="1" dirty="0" err="1"/>
              <a:t>місткості</a:t>
            </a:r>
            <a:r>
              <a:rPr lang="ru-RU" sz="2400" i="1" dirty="0"/>
              <a:t> </a:t>
            </a:r>
            <a:r>
              <a:rPr lang="ru-RU" sz="2400" i="1" dirty="0" err="1"/>
              <a:t>мірної</a:t>
            </a:r>
            <a:r>
              <a:rPr lang="ru-RU" sz="2400" i="1" dirty="0"/>
              <a:t> </a:t>
            </a:r>
            <a:r>
              <a:rPr lang="ru-RU" sz="2400" i="1" dirty="0" err="1"/>
              <a:t>пляшки</a:t>
            </a:r>
            <a:r>
              <a:rPr lang="ru-RU" sz="2400" i="1" dirty="0"/>
              <a:t>.</a:t>
            </a:r>
            <a:endParaRPr lang="en-US" altLang="en-US" sz="2400" i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50633" y="179710"/>
            <a:ext cx="564496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363" y="591764"/>
            <a:ext cx="11927496" cy="53245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1090" y="536757"/>
            <a:ext cx="11702769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400" i="1" dirty="0"/>
              <a:t>3. </a:t>
            </a:r>
            <a:r>
              <a:rPr lang="uk-UA" altLang="en-US" sz="2400" i="1" dirty="0" smtClean="0"/>
              <a:t>ЗАСТОСУВАННЯ РЕЗУЛЬТАТІВ</a:t>
            </a:r>
            <a:endParaRPr lang="en-US" altLang="en-US" sz="2400" i="1" dirty="0"/>
          </a:p>
          <a:p>
            <a:pPr algn="just"/>
            <a:endParaRPr lang="en-US" altLang="en-US" sz="2400" i="1" dirty="0"/>
          </a:p>
          <a:p>
            <a:pPr algn="just"/>
            <a:r>
              <a:rPr lang="en-US" altLang="en-US" sz="3200" u="sng" dirty="0">
                <a:solidFill>
                  <a:srgbClr val="FF0000"/>
                </a:solidFill>
              </a:rPr>
              <a:t>3.1. </a:t>
            </a:r>
            <a:r>
              <a:rPr lang="uk-UA" altLang="en-US" sz="3200" u="sng" dirty="0" smtClean="0">
                <a:solidFill>
                  <a:srgbClr val="FF0000"/>
                </a:solidFill>
              </a:rPr>
              <a:t>Застосування методу стандартного відхилення</a:t>
            </a:r>
            <a:endParaRPr lang="en-US" altLang="en-US" sz="3200" u="sng" dirty="0">
              <a:solidFill>
                <a:srgbClr val="FF0000"/>
              </a:solidFill>
            </a:endParaRPr>
          </a:p>
          <a:p>
            <a:pPr algn="just"/>
            <a:endParaRPr lang="en-US" altLang="en-US" sz="2400" i="1" u="sng" dirty="0">
              <a:solidFill>
                <a:srgbClr val="FF0000"/>
              </a:solidFill>
            </a:endParaRPr>
          </a:p>
          <a:p>
            <a:pPr algn="just"/>
            <a:r>
              <a:rPr lang="ru-RU" sz="2400" i="1" u="sng" dirty="0" err="1" smtClean="0"/>
              <a:t>Кількість</a:t>
            </a:r>
            <a:r>
              <a:rPr lang="ru-RU" sz="2400" i="1" u="sng" dirty="0" smtClean="0"/>
              <a:t> </a:t>
            </a:r>
            <a:r>
              <a:rPr lang="ru-RU" sz="2400" i="1" u="sng" dirty="0" err="1"/>
              <a:t>мірних</a:t>
            </a:r>
            <a:r>
              <a:rPr lang="ru-RU" sz="2400" i="1" u="sng" dirty="0"/>
              <a:t> </a:t>
            </a:r>
            <a:r>
              <a:rPr lang="ru-RU" sz="2400" i="1" u="sng" dirty="0" err="1"/>
              <a:t>пляшок</a:t>
            </a:r>
            <a:r>
              <a:rPr lang="ru-RU" sz="2400" i="1" u="sng" dirty="0"/>
              <a:t> у </a:t>
            </a:r>
            <a:r>
              <a:rPr lang="ru-RU" sz="2400" i="1" u="sng" dirty="0" err="1"/>
              <a:t>вибірці</a:t>
            </a:r>
            <a:r>
              <a:rPr lang="ru-RU" sz="2400" i="1" u="sng" dirty="0"/>
              <a:t> становить </a:t>
            </a:r>
            <a:endParaRPr lang="ru-RU" sz="2400" i="1" u="sng" dirty="0" smtClean="0"/>
          </a:p>
          <a:p>
            <a:pPr algn="ctr"/>
            <a:r>
              <a:rPr lang="en-US" altLang="en-US" sz="3200" i="1" dirty="0" smtClean="0">
                <a:solidFill>
                  <a:srgbClr val="FF0000"/>
                </a:solidFill>
              </a:rPr>
              <a:t>35</a:t>
            </a:r>
            <a:endParaRPr lang="en-US" altLang="en-US" sz="3200" i="1" dirty="0">
              <a:solidFill>
                <a:srgbClr val="FF0000"/>
              </a:solidFill>
            </a:endParaRPr>
          </a:p>
          <a:p>
            <a:pPr algn="just"/>
            <a:endParaRPr lang="en-US" altLang="en-US" sz="1000" i="1" dirty="0"/>
          </a:p>
          <a:p>
            <a:pPr algn="just"/>
            <a:r>
              <a:rPr lang="en-US" altLang="en-US" sz="2400" i="1" dirty="0"/>
              <a:t>3.1.1. </a:t>
            </a:r>
            <a:r>
              <a:rPr lang="en-US" sz="2400" i="1" dirty="0" err="1"/>
              <a:t>При</a:t>
            </a:r>
            <a:r>
              <a:rPr lang="en-US" sz="2400" i="1" dirty="0"/>
              <a:t> </a:t>
            </a:r>
            <a:r>
              <a:rPr lang="en-US" sz="2400" i="1" dirty="0" err="1"/>
              <a:t>цьому</a:t>
            </a:r>
            <a:r>
              <a:rPr lang="en-US" sz="2400" i="1" dirty="0"/>
              <a:t> </a:t>
            </a:r>
            <a:r>
              <a:rPr lang="en-US" sz="2400" i="1" dirty="0" err="1" smtClean="0"/>
              <a:t>розраховується</a:t>
            </a:r>
            <a:r>
              <a:rPr lang="uk-UA" sz="2400" i="1" dirty="0" smtClean="0"/>
              <a:t> </a:t>
            </a:r>
            <a:r>
              <a:rPr lang="en-US" altLang="en-US" sz="2400" i="1" dirty="0" smtClean="0"/>
              <a:t>(</a:t>
            </a:r>
            <a:r>
              <a:rPr lang="uk-UA" altLang="en-US" sz="2400" i="1" dirty="0" smtClean="0"/>
              <a:t>див.</a:t>
            </a:r>
            <a:r>
              <a:rPr lang="en-US" altLang="en-US" sz="2400" i="1" dirty="0" smtClean="0"/>
              <a:t> </a:t>
            </a:r>
            <a:r>
              <a:rPr lang="en-US" altLang="en-US" sz="2400" i="1" dirty="0"/>
              <a:t>3.1.4.): </a:t>
            </a:r>
          </a:p>
          <a:p>
            <a:pPr algn="just"/>
            <a:endParaRPr lang="en-US" altLang="en-US" sz="2000" i="1" dirty="0"/>
          </a:p>
          <a:p>
            <a:pPr algn="just"/>
            <a:r>
              <a:rPr lang="en-US" altLang="en-US" sz="2400" i="1" dirty="0"/>
              <a:t>3.1.1.1. </a:t>
            </a:r>
            <a:r>
              <a:rPr lang="uk-UA" altLang="en-US" sz="2400" i="1" dirty="0" smtClean="0"/>
              <a:t>Середнє значення (</a:t>
            </a:r>
            <a:r>
              <a:rPr lang="en-US" altLang="en-US" sz="2400" i="1" dirty="0" smtClean="0"/>
              <a:t>x</a:t>
            </a:r>
            <a:r>
              <a:rPr lang="uk-UA" altLang="en-US" sz="2400" i="1" dirty="0" smtClean="0"/>
              <a:t>)</a:t>
            </a:r>
            <a:r>
              <a:rPr lang="en-US" altLang="en-US" sz="2400" i="1" dirty="0" smtClean="0"/>
              <a:t> </a:t>
            </a:r>
            <a:r>
              <a:rPr lang="uk-UA" altLang="en-US" sz="2400" i="1" dirty="0" smtClean="0"/>
              <a:t>фактичних місткостей (</a:t>
            </a:r>
            <a:r>
              <a:rPr lang="en-US" altLang="en-US" sz="2400" i="1" dirty="0" smtClean="0"/>
              <a:t>x</a:t>
            </a:r>
            <a:r>
              <a:rPr lang="en-US" altLang="en-US" sz="2200" i="1" dirty="0" smtClean="0"/>
              <a:t>i</a:t>
            </a:r>
            <a:r>
              <a:rPr lang="uk-UA" altLang="en-US" sz="2200" i="1" dirty="0" smtClean="0"/>
              <a:t>)</a:t>
            </a:r>
            <a:r>
              <a:rPr lang="en-US" altLang="en-US" sz="2400" i="1" dirty="0" smtClean="0"/>
              <a:t> </a:t>
            </a:r>
            <a:r>
              <a:rPr lang="uk-UA" altLang="en-US" sz="2400" i="1" dirty="0" smtClean="0"/>
              <a:t>мірних пляшок у вибірці</a:t>
            </a:r>
            <a:r>
              <a:rPr lang="en-US" altLang="en-US" sz="2400" i="1" dirty="0" smtClean="0"/>
              <a:t>, </a:t>
            </a:r>
            <a:endParaRPr lang="en-US" altLang="en-US" sz="2400" i="1" dirty="0"/>
          </a:p>
          <a:p>
            <a:pPr algn="just"/>
            <a:endParaRPr lang="en-US" altLang="en-US" sz="2000" i="1" dirty="0"/>
          </a:p>
          <a:p>
            <a:pPr algn="just"/>
            <a:r>
              <a:rPr lang="en-US" altLang="en-US" sz="2400" i="1" dirty="0" smtClean="0"/>
              <a:t>3.1.1.2. </a:t>
            </a:r>
            <a:r>
              <a:rPr lang="uk-UA" altLang="en-US" sz="2400" i="1" dirty="0" smtClean="0"/>
              <a:t>Стандартне відхилення (</a:t>
            </a:r>
            <a:r>
              <a:rPr lang="en-US" altLang="en-US" sz="2400" i="1" dirty="0" smtClean="0"/>
              <a:t>s</a:t>
            </a:r>
            <a:r>
              <a:rPr lang="uk-UA" altLang="en-US" sz="2400" i="1" dirty="0" smtClean="0"/>
              <a:t>)</a:t>
            </a:r>
            <a:r>
              <a:rPr lang="en-US" altLang="en-US" sz="2400" i="1" dirty="0" smtClean="0"/>
              <a:t> </a:t>
            </a:r>
            <a:r>
              <a:rPr lang="uk-UA" altLang="en-US" sz="2400" i="1" dirty="0" smtClean="0"/>
              <a:t>фактичних місткостей </a:t>
            </a:r>
            <a:r>
              <a:rPr lang="uk-UA" altLang="en-US" sz="2400" i="1" dirty="0"/>
              <a:t>(</a:t>
            </a:r>
            <a:r>
              <a:rPr lang="en-US" altLang="en-US" sz="2400" i="1" dirty="0"/>
              <a:t>x</a:t>
            </a:r>
            <a:r>
              <a:rPr lang="en-US" altLang="en-US" sz="2200" i="1" dirty="0"/>
              <a:t>i</a:t>
            </a:r>
            <a:r>
              <a:rPr lang="uk-UA" altLang="en-US" sz="2200" i="1" dirty="0"/>
              <a:t>)</a:t>
            </a:r>
            <a:r>
              <a:rPr lang="en-US" altLang="en-US" sz="2400" i="1" dirty="0"/>
              <a:t> </a:t>
            </a:r>
            <a:r>
              <a:rPr lang="uk-UA" altLang="en-US" sz="2400" i="1" dirty="0"/>
              <a:t>мірних пляшок у </a:t>
            </a:r>
            <a:r>
              <a:rPr lang="uk-UA" altLang="en-US" sz="2400" i="1" dirty="0" smtClean="0"/>
              <a:t>партії</a:t>
            </a:r>
            <a:r>
              <a:rPr lang="en-US" altLang="en-US" sz="2400" i="1" dirty="0" smtClean="0"/>
              <a:t>, </a:t>
            </a:r>
            <a:endParaRPr lang="en-US" altLang="en-US" sz="2400" i="1" dirty="0"/>
          </a:p>
          <a:p>
            <a:pPr algn="just"/>
            <a:endParaRPr lang="en-US" altLang="en-US" sz="2400" i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438399" y="83764"/>
            <a:ext cx="600402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8446" y="114300"/>
            <a:ext cx="7415871" cy="514350"/>
          </a:xfrm>
        </p:spPr>
        <p:txBody>
          <a:bodyPr/>
          <a:lstStyle/>
          <a:p>
            <a:pPr algn="ctr"/>
            <a:r>
              <a:rPr lang="en-GB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Довідкові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99247" y="859865"/>
            <a:ext cx="10690412" cy="4761006"/>
          </a:xfrm>
        </p:spPr>
        <p:txBody>
          <a:bodyPr>
            <a:normAutofit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ДИРЕКТИВА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2014/32/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ЄС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ЄВРОПЕЙСЬКОГО ПАРЛАМЕНТУ ТА РАДИ від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лютого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 наближення законодавства держав-членів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стосовно забезпечення наявності на ринку </a:t>
            </a:r>
            <a:r>
              <a:rPr lang="uk-UA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 вимірювальної техніки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GB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Директива </a:t>
            </a: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80/181/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грудня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1979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року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 наближення законодавства держав-членів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стосовно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одиниць вимірювання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 скасування Директиви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71/354/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 доповненнями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(CV);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75/107/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GB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Директива Ради ЄС від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грудня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1974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року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 наближення законодавства держав-членів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стосовно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пляшок, які </a:t>
            </a:r>
            <a:r>
              <a:rPr lang="uk-UA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використовуються як мірні </a:t>
            </a:r>
            <a:r>
              <a:rPr lang="uk-UA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ємності</a:t>
            </a:r>
            <a:r>
              <a:rPr lang="en-GB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76/211/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Директива Ради ЄС від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січня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1976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року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 наближення законодавства держав-членів </a:t>
            </a:r>
            <a:r>
              <a:rPr lang="uk-UA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компонування за масою чи за об’ємом окремих розфасованих </a:t>
            </a:r>
            <a:r>
              <a:rPr lang="uk-UA" alt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en-GB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363" y="833438"/>
            <a:ext cx="11900086" cy="45453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5112" y="941388"/>
            <a:ext cx="11675875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altLang="en-US" sz="2800" i="1" dirty="0"/>
              <a:t>3.1.2. </a:t>
            </a:r>
            <a:r>
              <a:rPr lang="uk-UA" altLang="en-US" sz="2800" i="1" dirty="0" smtClean="0"/>
              <a:t>Розрахунок здійснюється наступним чином</a:t>
            </a:r>
            <a:r>
              <a:rPr lang="en-US" altLang="en-US" sz="2800" i="1" dirty="0" smtClean="0"/>
              <a:t>: </a:t>
            </a:r>
            <a:endParaRPr lang="en-US" altLang="en-US" sz="2800" i="1" dirty="0"/>
          </a:p>
          <a:p>
            <a:endParaRPr lang="en-US" altLang="en-US" sz="2800" i="1" dirty="0"/>
          </a:p>
          <a:p>
            <a:pPr algn="just"/>
            <a:r>
              <a:rPr lang="en-US" altLang="en-US" sz="2800" i="1" dirty="0"/>
              <a:t>3.1.2.1. </a:t>
            </a:r>
            <a:r>
              <a:rPr lang="uk-UA" altLang="en-US" sz="2800" i="1" dirty="0" smtClean="0">
                <a:solidFill>
                  <a:srgbClr val="FF0000"/>
                </a:solidFill>
              </a:rPr>
              <a:t>Верхня границя 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Ts</a:t>
            </a:r>
            <a:r>
              <a:rPr lang="en-US" altLang="en-US" sz="2800" i="1" dirty="0"/>
              <a:t>: </a:t>
            </a:r>
            <a:r>
              <a:rPr lang="uk-UA" altLang="en-US" sz="2800" i="1" dirty="0" smtClean="0">
                <a:solidFill>
                  <a:srgbClr val="002060"/>
                </a:solidFill>
              </a:rPr>
              <a:t>сума </a:t>
            </a:r>
            <a:r>
              <a:rPr lang="uk-UA" altLang="en-US" sz="2800" i="1" u="sng" dirty="0" smtClean="0"/>
              <a:t>позначеної місткості</a:t>
            </a:r>
            <a:r>
              <a:rPr lang="uk-UA" altLang="en-US" sz="2800" i="1" dirty="0" smtClean="0"/>
              <a:t> </a:t>
            </a:r>
            <a:r>
              <a:rPr lang="en-US" altLang="en-US" sz="2800" i="1" dirty="0" smtClean="0"/>
              <a:t>(</a:t>
            </a:r>
            <a:r>
              <a:rPr lang="uk-UA" altLang="en-US" sz="2800" i="1" dirty="0" smtClean="0"/>
              <a:t>див.</a:t>
            </a:r>
            <a:r>
              <a:rPr lang="en-US" altLang="en-US" sz="2800" i="1" dirty="0" smtClean="0"/>
              <a:t> </a:t>
            </a:r>
            <a:r>
              <a:rPr lang="uk-UA" altLang="en-US" sz="2800" i="1" dirty="0" smtClean="0"/>
              <a:t>Додаток</a:t>
            </a:r>
            <a:r>
              <a:rPr lang="en-US" altLang="en-US" sz="2800" i="1" dirty="0" smtClean="0"/>
              <a:t> </a:t>
            </a:r>
            <a:r>
              <a:rPr lang="en-US" altLang="en-US" sz="2800" i="1" dirty="0"/>
              <a:t>I, </a:t>
            </a:r>
            <a:r>
              <a:rPr lang="uk-UA" altLang="en-US" sz="2800" i="1" dirty="0" smtClean="0"/>
              <a:t>Розділ</a:t>
            </a:r>
            <a:r>
              <a:rPr lang="en-US" altLang="en-US" sz="2800" i="1" dirty="0" smtClean="0"/>
              <a:t> </a:t>
            </a:r>
            <a:r>
              <a:rPr lang="en-US" altLang="en-US" sz="2800" i="1" dirty="0"/>
              <a:t>8) </a:t>
            </a:r>
            <a:r>
              <a:rPr lang="uk-UA" altLang="en-US" sz="2800" i="1" dirty="0" smtClean="0"/>
              <a:t>та </a:t>
            </a:r>
            <a:r>
              <a:rPr lang="uk-UA" altLang="en-US" sz="2800" i="1" u="sng" dirty="0" smtClean="0"/>
              <a:t>максимально допустимої похибки, </a:t>
            </a:r>
            <a:r>
              <a:rPr lang="uk-UA" altLang="en-US" sz="2800" i="1" dirty="0" smtClean="0"/>
              <a:t>що відповідає цій місткості</a:t>
            </a:r>
            <a:r>
              <a:rPr lang="en-US" altLang="en-US" sz="2800" i="1" dirty="0" smtClean="0"/>
              <a:t>. </a:t>
            </a:r>
            <a:endParaRPr lang="en-US" altLang="en-US" sz="2800" i="1" dirty="0"/>
          </a:p>
          <a:p>
            <a:pPr algn="just"/>
            <a:endParaRPr lang="en-US" altLang="en-US" sz="2800" i="1" dirty="0"/>
          </a:p>
          <a:p>
            <a:pPr algn="just"/>
            <a:r>
              <a:rPr lang="en-US" altLang="en-US" sz="2800" i="1" dirty="0"/>
              <a:t>3.1.2.2. </a:t>
            </a:r>
            <a:r>
              <a:rPr lang="uk-UA" altLang="en-US" sz="2800" i="1" dirty="0" smtClean="0">
                <a:solidFill>
                  <a:srgbClr val="FF0000"/>
                </a:solidFill>
              </a:rPr>
              <a:t>Нижня границя 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Tj</a:t>
            </a:r>
            <a:r>
              <a:rPr lang="en-US" altLang="en-US" sz="2800" i="1" dirty="0"/>
              <a:t>: </a:t>
            </a:r>
            <a:r>
              <a:rPr lang="uk-UA" altLang="en-US" sz="2800" i="1" dirty="0" smtClean="0">
                <a:solidFill>
                  <a:srgbClr val="002060"/>
                </a:solidFill>
              </a:rPr>
              <a:t>різниця </a:t>
            </a:r>
            <a:r>
              <a:rPr lang="uk-UA" altLang="en-US" sz="2800" i="1" dirty="0" smtClean="0"/>
              <a:t>між </a:t>
            </a:r>
            <a:r>
              <a:rPr lang="uk-UA" altLang="en-US" sz="2800" i="1" u="sng" dirty="0" smtClean="0"/>
              <a:t>позначеною </a:t>
            </a:r>
            <a:r>
              <a:rPr lang="uk-UA" altLang="en-US" sz="2800" i="1" u="sng" dirty="0" err="1" smtClean="0"/>
              <a:t>місткостю</a:t>
            </a:r>
            <a:r>
              <a:rPr lang="uk-UA" altLang="en-US" sz="2800" i="1" dirty="0" smtClean="0"/>
              <a:t> </a:t>
            </a:r>
            <a:r>
              <a:rPr lang="en-US" altLang="en-US" sz="2800" i="1" dirty="0" smtClean="0"/>
              <a:t>(</a:t>
            </a:r>
            <a:r>
              <a:rPr lang="uk-UA" altLang="en-US" sz="2800" i="1" dirty="0"/>
              <a:t>див.</a:t>
            </a:r>
            <a:r>
              <a:rPr lang="en-US" altLang="en-US" sz="2800" i="1" dirty="0"/>
              <a:t> </a:t>
            </a:r>
            <a:r>
              <a:rPr lang="uk-UA" altLang="en-US" sz="2800" i="1" dirty="0"/>
              <a:t>Додаток</a:t>
            </a:r>
            <a:r>
              <a:rPr lang="en-US" altLang="en-US" sz="2800" i="1" dirty="0"/>
              <a:t> I, </a:t>
            </a:r>
            <a:r>
              <a:rPr lang="uk-UA" altLang="en-US" sz="2800" i="1" dirty="0"/>
              <a:t>Розділ</a:t>
            </a:r>
            <a:r>
              <a:rPr lang="en-US" altLang="en-US" sz="2800" i="1" dirty="0"/>
              <a:t> 8) </a:t>
            </a:r>
            <a:r>
              <a:rPr lang="uk-UA" altLang="en-US" sz="2800" i="1" dirty="0"/>
              <a:t>та </a:t>
            </a:r>
            <a:r>
              <a:rPr lang="uk-UA" altLang="en-US" sz="2800" i="1" u="sng" dirty="0"/>
              <a:t>максимально допустимої похибки, </a:t>
            </a:r>
            <a:r>
              <a:rPr lang="uk-UA" altLang="en-US" sz="2800" i="1" dirty="0"/>
              <a:t>що відповідає цій місткості</a:t>
            </a:r>
            <a:r>
              <a:rPr lang="en-US" altLang="en-US" sz="2800" i="1" dirty="0"/>
              <a:t>. 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315113" y="287338"/>
            <a:ext cx="548258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98781" y="1137425"/>
            <a:ext cx="8059051" cy="4233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3.1.3. Критерії прийнятності</a:t>
            </a:r>
          </a:p>
          <a:p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Партія мірних пляшок вважається такою, що задовольняє вимоги Директиви, якщо величини (х) та (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s)</a:t>
            </a:r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одночасно відповідають трьом </a:t>
            </a:r>
            <a:r>
              <a:rPr lang="uk-UA" alt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нерівностям</a:t>
            </a:r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algn="ctr"/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x + k * s ≤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Ts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uk-UA" alt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k * s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≥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pPr algn="ctr"/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≤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F (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Ts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–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uk-UA" alt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де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k = 1,57</a:t>
            </a:r>
          </a:p>
          <a:p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F = 0,266</a:t>
            </a:r>
            <a:endParaRPr lang="uk-UA" alt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alt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4712" y="147992"/>
            <a:ext cx="4745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143608" y="0"/>
            <a:ext cx="45766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2026384" y="400111"/>
            <a:ext cx="9593187" cy="5506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alt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Для розрахунку середнього </a:t>
            </a:r>
            <a:r>
              <a:rPr lang="uk-UA" alt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значення (х)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та стандартного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відхилення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s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партії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мірних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пляшок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обчислюється</a:t>
            </a: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сума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фактичних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місткостей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35-и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вимірювань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за формулою</a:t>
            </a: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x = ∑xi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uk-UA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середнє</a:t>
            </a: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значення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35-и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вимірювань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за формулою</a:t>
            </a: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endParaRPr lang="uk-UA" alt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сума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квадратів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35-и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вимірювань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за формулою</a:t>
            </a: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marL="457200" indent="-457200" algn="ctr">
              <a:buFontTx/>
              <a:buChar char="-"/>
            </a:pP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∑xi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</a:rPr>
              <a:t>-2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endParaRPr lang="en-US" alt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 descr="http://zakon.rada.gov.ua/laws/file/imgs/36/p446528n85-5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89" y="3607547"/>
            <a:ext cx="1605775" cy="741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6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148254" y="35748"/>
            <a:ext cx="450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846820" y="435858"/>
            <a:ext cx="9593187" cy="5506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alt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endParaRPr lang="en-US" alt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квадрат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суми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35-и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вимірювань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за формулою: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(∑xi)-2, 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далі</a:t>
            </a:r>
            <a:r>
              <a:rPr lang="uk-UA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endParaRPr lang="uk-UA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скоригована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сума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за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формулою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uk-UA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SC = ∑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  <a:r>
              <a:rPr lang="en-US" sz="22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-2 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uk-UA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uk-UA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1/35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(∑xi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)-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endParaRPr lang="uk-UA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оцінка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дисперсії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за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формулою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uk-UA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v= SC/34;</a:t>
            </a:r>
          </a:p>
          <a:p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стандартне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відхилення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за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формулою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uk-UA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uk-UA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uk-UA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uk-UA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uk-UA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uk-UA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uk-UA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uk-UA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alt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 descr="http://zakon.rada.gov.ua/laws/file/imgs/36/p446528n89-6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40" y="1275459"/>
            <a:ext cx="1128828" cy="87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zakon.rada.gov.ua/laws/file/imgs/36/p446528n95-7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43" y="5043530"/>
            <a:ext cx="885825" cy="75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19" descr="http://zakon.rada.gov.ua/laws/file/imgs/36/p446528n89-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838" y="738188"/>
            <a:ext cx="11872675" cy="49902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65112" y="941388"/>
            <a:ext cx="11648981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altLang="en-US" sz="3200" u="sng" dirty="0">
                <a:solidFill>
                  <a:srgbClr val="FF0000"/>
                </a:solidFill>
              </a:rPr>
              <a:t>3.2. </a:t>
            </a:r>
            <a:r>
              <a:rPr lang="uk-UA" altLang="en-US" sz="3200" u="sng" dirty="0" smtClean="0">
                <a:solidFill>
                  <a:srgbClr val="FF0000"/>
                </a:solidFill>
              </a:rPr>
              <a:t>Застосування метода середнього значення</a:t>
            </a:r>
            <a:endParaRPr lang="en-US" altLang="en-US" sz="3200" u="sng" dirty="0">
              <a:solidFill>
                <a:srgbClr val="FF0000"/>
              </a:solidFill>
            </a:endParaRPr>
          </a:p>
          <a:p>
            <a:endParaRPr lang="en-US" altLang="en-US" sz="1000" i="1" dirty="0"/>
          </a:p>
          <a:p>
            <a:r>
              <a:rPr lang="ru-RU" sz="3000" i="1" dirty="0" err="1" smtClean="0"/>
              <a:t>Кількість</a:t>
            </a:r>
            <a:r>
              <a:rPr lang="ru-RU" sz="3000" i="1" dirty="0" smtClean="0"/>
              <a:t> </a:t>
            </a:r>
            <a:r>
              <a:rPr lang="ru-RU" sz="3000" i="1" dirty="0" err="1"/>
              <a:t>мірних</a:t>
            </a:r>
            <a:r>
              <a:rPr lang="ru-RU" sz="3000" i="1" dirty="0"/>
              <a:t> </a:t>
            </a:r>
            <a:r>
              <a:rPr lang="ru-RU" sz="3000" i="1" dirty="0" err="1"/>
              <a:t>пляшок</a:t>
            </a:r>
            <a:r>
              <a:rPr lang="ru-RU" sz="3000" i="1" dirty="0"/>
              <a:t> у </a:t>
            </a:r>
            <a:r>
              <a:rPr lang="ru-RU" sz="3000" i="1" dirty="0" err="1"/>
              <a:t>вибірці</a:t>
            </a:r>
            <a:r>
              <a:rPr lang="ru-RU" sz="3000" i="1" dirty="0"/>
              <a:t> становить </a:t>
            </a:r>
            <a:endParaRPr lang="en-US" altLang="en-US" sz="3000" i="1" dirty="0"/>
          </a:p>
          <a:p>
            <a:endParaRPr lang="en-US" altLang="en-US" sz="1000" i="1" dirty="0"/>
          </a:p>
          <a:p>
            <a:pPr algn="ctr"/>
            <a:r>
              <a:rPr lang="en-US" altLang="en-US" sz="3000" i="1" dirty="0">
                <a:solidFill>
                  <a:srgbClr val="FF0000"/>
                </a:solidFill>
              </a:rPr>
              <a:t>40.</a:t>
            </a:r>
          </a:p>
          <a:p>
            <a:endParaRPr lang="en-US" altLang="en-US" sz="1000" i="1" dirty="0"/>
          </a:p>
          <a:p>
            <a:r>
              <a:rPr lang="en-US" altLang="en-US" sz="3000" i="1" dirty="0"/>
              <a:t>3.2.1. </a:t>
            </a:r>
            <a:r>
              <a:rPr lang="en-US" sz="3000" i="1" dirty="0" err="1"/>
              <a:t>При</a:t>
            </a:r>
            <a:r>
              <a:rPr lang="en-US" sz="3000" i="1" dirty="0"/>
              <a:t> </a:t>
            </a:r>
            <a:r>
              <a:rPr lang="en-US" sz="3000" i="1" dirty="0" err="1"/>
              <a:t>цьому</a:t>
            </a:r>
            <a:r>
              <a:rPr lang="en-US" sz="3000" i="1" dirty="0"/>
              <a:t> </a:t>
            </a:r>
            <a:r>
              <a:rPr lang="en-US" sz="3000" i="1" dirty="0" err="1"/>
              <a:t>розраховується</a:t>
            </a:r>
            <a:r>
              <a:rPr lang="uk-UA" sz="3000" i="1" dirty="0"/>
              <a:t> </a:t>
            </a:r>
            <a:r>
              <a:rPr lang="en-US" altLang="en-US" sz="3000" i="1" dirty="0" smtClean="0"/>
              <a:t>(</a:t>
            </a:r>
            <a:r>
              <a:rPr lang="uk-UA" altLang="en-US" sz="3000" i="1" dirty="0" smtClean="0"/>
              <a:t>див.</a:t>
            </a:r>
            <a:r>
              <a:rPr lang="en-US" altLang="en-US" sz="3000" i="1" dirty="0" smtClean="0"/>
              <a:t> </a:t>
            </a:r>
            <a:r>
              <a:rPr lang="en-US" altLang="en-US" sz="3000" i="1" dirty="0"/>
              <a:t>3.2.4): </a:t>
            </a:r>
          </a:p>
          <a:p>
            <a:endParaRPr lang="en-US" altLang="en-US" sz="1000" i="1" dirty="0"/>
          </a:p>
          <a:p>
            <a:pPr algn="just"/>
            <a:r>
              <a:rPr lang="en-US" altLang="en-US" sz="3000" i="1" dirty="0"/>
              <a:t>3.2.1.1. </a:t>
            </a:r>
            <a:r>
              <a:rPr lang="ru-RU" sz="3000" i="1" dirty="0" err="1" smtClean="0">
                <a:solidFill>
                  <a:srgbClr val="FF0000"/>
                </a:solidFill>
              </a:rPr>
              <a:t>середнє</a:t>
            </a:r>
            <a:r>
              <a:rPr lang="ru-RU" sz="3000" i="1" dirty="0" smtClean="0">
                <a:solidFill>
                  <a:srgbClr val="FF0000"/>
                </a:solidFill>
              </a:rPr>
              <a:t> </a:t>
            </a:r>
            <a:r>
              <a:rPr lang="ru-RU" sz="3000" i="1" dirty="0" err="1" smtClean="0">
                <a:solidFill>
                  <a:srgbClr val="FF0000"/>
                </a:solidFill>
              </a:rPr>
              <a:t>значення</a:t>
            </a:r>
            <a:r>
              <a:rPr lang="ru-RU" sz="3000" i="1" dirty="0" smtClean="0">
                <a:solidFill>
                  <a:srgbClr val="FF0000"/>
                </a:solidFill>
              </a:rPr>
              <a:t>  (</a:t>
            </a:r>
            <a:r>
              <a:rPr lang="en-US" altLang="en-US" sz="3000" i="1" dirty="0" smtClean="0">
                <a:solidFill>
                  <a:srgbClr val="FF0000"/>
                </a:solidFill>
              </a:rPr>
              <a:t>x</a:t>
            </a:r>
            <a:r>
              <a:rPr lang="uk-UA" altLang="en-US" sz="3000" i="1" dirty="0" smtClean="0">
                <a:solidFill>
                  <a:srgbClr val="FF0000"/>
                </a:solidFill>
              </a:rPr>
              <a:t>)</a:t>
            </a:r>
            <a:r>
              <a:rPr lang="en-US" altLang="en-US" sz="3000" i="1" dirty="0" smtClean="0">
                <a:solidFill>
                  <a:srgbClr val="FF0000"/>
                </a:solidFill>
              </a:rPr>
              <a:t> </a:t>
            </a:r>
            <a:r>
              <a:rPr lang="ru-RU" sz="3000" i="1" dirty="0" err="1" smtClean="0"/>
              <a:t>фактичних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місткостей</a:t>
            </a:r>
            <a:r>
              <a:rPr lang="ru-RU" sz="3000" i="1" dirty="0" smtClean="0"/>
              <a:t>  (</a:t>
            </a:r>
            <a:r>
              <a:rPr lang="en-US" altLang="en-US" sz="3000" i="1" dirty="0" smtClean="0"/>
              <a:t>x</a:t>
            </a:r>
            <a:r>
              <a:rPr lang="uk-UA" altLang="en-US" sz="3000" i="1" dirty="0" smtClean="0"/>
              <a:t>)</a:t>
            </a:r>
            <a:r>
              <a:rPr lang="en-US" altLang="en-US" sz="3000" i="1" dirty="0" smtClean="0"/>
              <a:t> </a:t>
            </a:r>
            <a:r>
              <a:rPr lang="uk-UA" altLang="en-US" sz="3000" i="1" dirty="0" smtClean="0"/>
              <a:t>мірних пляшок у вибірці</a:t>
            </a:r>
            <a:r>
              <a:rPr lang="en-US" altLang="en-US" sz="3000" i="1" dirty="0" smtClean="0"/>
              <a:t>, </a:t>
            </a:r>
            <a:endParaRPr lang="en-US" altLang="en-US" sz="3000" i="1" dirty="0"/>
          </a:p>
          <a:p>
            <a:pPr algn="just"/>
            <a:endParaRPr lang="en-US" altLang="en-US" sz="1000" i="1" dirty="0"/>
          </a:p>
          <a:p>
            <a:pPr algn="just"/>
            <a:r>
              <a:rPr lang="en-US" altLang="en-US" sz="3000" i="1" dirty="0"/>
              <a:t>3.2.1.2. </a:t>
            </a:r>
            <a:r>
              <a:rPr lang="uk-UA" altLang="en-US" sz="3000" i="1" dirty="0" smtClean="0">
                <a:solidFill>
                  <a:srgbClr val="FF0000"/>
                </a:solidFill>
              </a:rPr>
              <a:t>середнє значення розмаху </a:t>
            </a:r>
            <a:r>
              <a:rPr lang="en-US" altLang="en-US" sz="3000" i="1" dirty="0" smtClean="0">
                <a:solidFill>
                  <a:srgbClr val="FF0000"/>
                </a:solidFill>
              </a:rPr>
              <a:t>R </a:t>
            </a:r>
            <a:r>
              <a:rPr lang="uk-UA" altLang="en-US" sz="3000" i="1" dirty="0" smtClean="0"/>
              <a:t>фактичних місткостей </a:t>
            </a:r>
            <a:r>
              <a:rPr lang="en-US" altLang="en-US" sz="3000" i="1" dirty="0" smtClean="0"/>
              <a:t>Xi </a:t>
            </a:r>
            <a:r>
              <a:rPr lang="uk-UA" altLang="en-US" sz="3000" i="1" dirty="0"/>
              <a:t>мірних пляшок у вибірці</a:t>
            </a:r>
            <a:r>
              <a:rPr lang="en-US" altLang="en-US" sz="3000" i="1" dirty="0" smtClean="0"/>
              <a:t>.</a:t>
            </a:r>
            <a:endParaRPr lang="en-US" altLang="en-US" sz="3000" i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10753" y="178735"/>
            <a:ext cx="557125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833438"/>
            <a:ext cx="11362766" cy="43167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12693" y="941388"/>
            <a:ext cx="10919013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altLang="en-US" sz="2800" i="1" dirty="0"/>
              <a:t>3.2.2. </a:t>
            </a:r>
            <a:r>
              <a:rPr lang="uk-UA" altLang="en-US" sz="2800" i="1" dirty="0"/>
              <a:t>Розрахунок здійснюється наступним чином</a:t>
            </a:r>
            <a:r>
              <a:rPr lang="en-US" altLang="en-US" sz="2800" i="1" dirty="0"/>
              <a:t>: </a:t>
            </a:r>
          </a:p>
          <a:p>
            <a:endParaRPr lang="en-US" altLang="en-US" sz="2800" i="1" dirty="0"/>
          </a:p>
          <a:p>
            <a:pPr algn="just"/>
            <a:r>
              <a:rPr lang="en-US" altLang="en-US" sz="2800" i="1" dirty="0"/>
              <a:t>3.2.2.1. </a:t>
            </a:r>
            <a:r>
              <a:rPr lang="uk-UA" altLang="en-US" sz="2800" i="1" dirty="0" smtClean="0">
                <a:solidFill>
                  <a:srgbClr val="FF0000"/>
                </a:solidFill>
              </a:rPr>
              <a:t>верхня границя 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Ts</a:t>
            </a:r>
            <a:r>
              <a:rPr lang="en-US" altLang="en-US" sz="2800" i="1" dirty="0">
                <a:solidFill>
                  <a:srgbClr val="FF0000"/>
                </a:solidFill>
              </a:rPr>
              <a:t>: </a:t>
            </a:r>
            <a:r>
              <a:rPr lang="uk-UA" altLang="en-US" sz="2800" i="1" dirty="0" smtClean="0">
                <a:solidFill>
                  <a:srgbClr val="002060"/>
                </a:solidFill>
              </a:rPr>
              <a:t>сума </a:t>
            </a:r>
            <a:r>
              <a:rPr lang="en-US" altLang="en-US" sz="2800" i="1" dirty="0" smtClean="0"/>
              <a:t> </a:t>
            </a:r>
            <a:r>
              <a:rPr lang="uk-UA" altLang="en-US" sz="2800" i="1" u="sng" dirty="0" smtClean="0"/>
              <a:t>позначеної місткості</a:t>
            </a:r>
            <a:r>
              <a:rPr lang="uk-UA" altLang="en-US" sz="2800" i="1" dirty="0" smtClean="0"/>
              <a:t> </a:t>
            </a:r>
            <a:r>
              <a:rPr lang="en-US" altLang="en-US" sz="2800" i="1" dirty="0" smtClean="0"/>
              <a:t>(</a:t>
            </a:r>
            <a:r>
              <a:rPr lang="uk-UA" altLang="en-US" sz="2800" i="1" dirty="0" smtClean="0"/>
              <a:t>див.</a:t>
            </a:r>
            <a:r>
              <a:rPr lang="en-US" altLang="en-US" sz="2800" i="1" dirty="0" smtClean="0"/>
              <a:t> </a:t>
            </a:r>
            <a:r>
              <a:rPr lang="uk-UA" altLang="en-US" sz="2800" i="1" dirty="0" smtClean="0"/>
              <a:t>Додаток</a:t>
            </a:r>
            <a:r>
              <a:rPr lang="en-US" altLang="en-US" sz="2800" i="1" dirty="0" smtClean="0"/>
              <a:t> </a:t>
            </a:r>
            <a:r>
              <a:rPr lang="en-US" altLang="en-US" sz="2800" i="1" dirty="0"/>
              <a:t>I, </a:t>
            </a:r>
            <a:r>
              <a:rPr lang="uk-UA" altLang="en-US" sz="2800" i="1" dirty="0" smtClean="0"/>
              <a:t>Розділ</a:t>
            </a:r>
            <a:r>
              <a:rPr lang="en-US" altLang="en-US" sz="2800" i="1" dirty="0" smtClean="0"/>
              <a:t> </a:t>
            </a:r>
            <a:r>
              <a:rPr lang="en-US" altLang="en-US" sz="2800" i="1" dirty="0"/>
              <a:t>8) </a:t>
            </a:r>
            <a:r>
              <a:rPr lang="uk-UA" altLang="en-US" sz="2800" i="1" dirty="0" smtClean="0"/>
              <a:t>та </a:t>
            </a:r>
            <a:r>
              <a:rPr lang="ru-RU" sz="2800" i="1" u="sng" dirty="0">
                <a:solidFill>
                  <a:srgbClr val="002060"/>
                </a:solidFill>
              </a:rPr>
              <a:t>максимально допустима </a:t>
            </a:r>
            <a:r>
              <a:rPr lang="ru-RU" sz="2800" i="1" u="sng" dirty="0" err="1">
                <a:solidFill>
                  <a:srgbClr val="002060"/>
                </a:solidFill>
              </a:rPr>
              <a:t>похибка</a:t>
            </a:r>
            <a:r>
              <a:rPr lang="ru-RU" sz="2800" i="1" dirty="0">
                <a:solidFill>
                  <a:srgbClr val="002060"/>
                </a:solidFill>
              </a:rPr>
              <a:t>, </a:t>
            </a:r>
            <a:r>
              <a:rPr lang="ru-RU" sz="2800" i="1" dirty="0" err="1">
                <a:solidFill>
                  <a:srgbClr val="002060"/>
                </a:solidFill>
              </a:rPr>
              <a:t>що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відповідає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такій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місткості</a:t>
            </a:r>
            <a:r>
              <a:rPr lang="ru-RU" sz="2800" i="1" dirty="0">
                <a:solidFill>
                  <a:srgbClr val="002060"/>
                </a:solidFill>
              </a:rPr>
              <a:t>.</a:t>
            </a:r>
            <a:endParaRPr lang="en-US" sz="2800" i="1" dirty="0">
              <a:solidFill>
                <a:srgbClr val="002060"/>
              </a:solidFill>
            </a:endParaRPr>
          </a:p>
          <a:p>
            <a:pPr algn="just"/>
            <a:endParaRPr lang="en-US" altLang="en-US" sz="2800" i="1" dirty="0"/>
          </a:p>
          <a:p>
            <a:pPr algn="just"/>
            <a:r>
              <a:rPr lang="en-US" altLang="en-US" sz="2800" i="1" dirty="0"/>
              <a:t>3.2.2.2. </a:t>
            </a:r>
            <a:r>
              <a:rPr lang="uk-UA" altLang="en-US" sz="2800" i="1" dirty="0" smtClean="0">
                <a:solidFill>
                  <a:srgbClr val="FF0000"/>
                </a:solidFill>
              </a:rPr>
              <a:t>нижня границя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Tj</a:t>
            </a:r>
            <a:r>
              <a:rPr lang="en-US" altLang="en-US" sz="2800" i="1" dirty="0">
                <a:solidFill>
                  <a:srgbClr val="FF0000"/>
                </a:solidFill>
              </a:rPr>
              <a:t>: </a:t>
            </a:r>
            <a:r>
              <a:rPr lang="uk-UA" altLang="en-US" sz="2800" i="1" dirty="0" smtClean="0">
                <a:solidFill>
                  <a:srgbClr val="002060"/>
                </a:solidFill>
              </a:rPr>
              <a:t>різниця</a:t>
            </a:r>
            <a:r>
              <a:rPr lang="en-US" altLang="en-US" sz="2800" i="1" dirty="0" smtClean="0"/>
              <a:t> </a:t>
            </a:r>
            <a:r>
              <a:rPr lang="uk-UA" altLang="en-US" sz="2800" i="1" dirty="0" smtClean="0"/>
              <a:t>між</a:t>
            </a:r>
            <a:r>
              <a:rPr lang="en-US" altLang="en-US" sz="2800" i="1" dirty="0" smtClean="0"/>
              <a:t> </a:t>
            </a:r>
            <a:r>
              <a:rPr lang="uk-UA" altLang="en-US" sz="2800" i="1" u="sng" dirty="0" smtClean="0"/>
              <a:t>позначеною </a:t>
            </a:r>
            <a:r>
              <a:rPr lang="uk-UA" altLang="en-US" sz="2800" i="1" u="sng" dirty="0" err="1" smtClean="0"/>
              <a:t>місткостю</a:t>
            </a:r>
            <a:r>
              <a:rPr lang="uk-UA" altLang="en-US" sz="2800" i="1" dirty="0" smtClean="0"/>
              <a:t> </a:t>
            </a:r>
            <a:r>
              <a:rPr lang="en-US" altLang="en-US" sz="2800" i="1" dirty="0"/>
              <a:t>(</a:t>
            </a:r>
            <a:r>
              <a:rPr lang="uk-UA" altLang="en-US" sz="2800" i="1" dirty="0"/>
              <a:t>див.</a:t>
            </a:r>
            <a:r>
              <a:rPr lang="en-US" altLang="en-US" sz="2800" i="1" dirty="0"/>
              <a:t> </a:t>
            </a:r>
            <a:r>
              <a:rPr lang="uk-UA" altLang="en-US" sz="2800" i="1" dirty="0"/>
              <a:t>Додаток</a:t>
            </a:r>
            <a:r>
              <a:rPr lang="en-US" altLang="en-US" sz="2800" i="1" dirty="0"/>
              <a:t> I, </a:t>
            </a:r>
            <a:r>
              <a:rPr lang="uk-UA" altLang="en-US" sz="2800" i="1" dirty="0"/>
              <a:t>Розділ</a:t>
            </a:r>
            <a:r>
              <a:rPr lang="en-US" altLang="en-US" sz="2800" i="1" dirty="0"/>
              <a:t> 8) </a:t>
            </a:r>
            <a:r>
              <a:rPr lang="uk-UA" altLang="en-US" sz="2800" i="1" dirty="0"/>
              <a:t>та </a:t>
            </a:r>
            <a:r>
              <a:rPr lang="ru-RU" sz="2800" i="1" u="sng" dirty="0">
                <a:solidFill>
                  <a:srgbClr val="002060"/>
                </a:solidFill>
              </a:rPr>
              <a:t>максимально допустима </a:t>
            </a:r>
            <a:r>
              <a:rPr lang="ru-RU" sz="2800" i="1" u="sng" dirty="0" err="1">
                <a:solidFill>
                  <a:srgbClr val="002060"/>
                </a:solidFill>
              </a:rPr>
              <a:t>похибка</a:t>
            </a:r>
            <a:r>
              <a:rPr lang="ru-RU" sz="2800" i="1" dirty="0">
                <a:solidFill>
                  <a:srgbClr val="002060"/>
                </a:solidFill>
              </a:rPr>
              <a:t>, </a:t>
            </a:r>
            <a:r>
              <a:rPr lang="ru-RU" sz="2800" i="1" dirty="0" err="1">
                <a:solidFill>
                  <a:srgbClr val="002060"/>
                </a:solidFill>
              </a:rPr>
              <a:t>що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відповідає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такій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місткості</a:t>
            </a:r>
            <a:r>
              <a:rPr lang="ru-RU" sz="2800" i="1" dirty="0">
                <a:solidFill>
                  <a:srgbClr val="002060"/>
                </a:solidFill>
              </a:rPr>
              <a:t>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989729" y="113305"/>
            <a:ext cx="539964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21741" y="52074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6" name="Rounded Rectangle 4"/>
          <p:cNvSpPr/>
          <p:nvPr/>
        </p:nvSpPr>
        <p:spPr>
          <a:xfrm>
            <a:off x="2183226" y="452124"/>
            <a:ext cx="8923390" cy="51181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Критерії прийнятності</a:t>
            </a:r>
          </a:p>
          <a:p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Партія мірних пляшок вважається такою, що задовольняє вимоги Директиви 75/107/ЄЕС, якщо величини (х) та (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R)</a:t>
            </a:r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одночасно відповідають трьом </a:t>
            </a:r>
            <a:r>
              <a:rPr lang="uk-UA" alt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нерівностям</a:t>
            </a:r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algn="ctr"/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x + k * R ≤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Ts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uk-UA" alt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x +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k *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R ≥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pPr algn="ctr"/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R ≤ F (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Ts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–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uk-UA" alt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де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k = 0,668</a:t>
            </a:r>
          </a:p>
          <a:p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F = 0,628</a:t>
            </a:r>
            <a:endParaRPr lang="uk-UA" alt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alt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50340" y="125413"/>
            <a:ext cx="46914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2051824" y="525523"/>
            <a:ext cx="9010187" cy="53079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alt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Для визначення (х) розраховується: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сума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фактичних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місткостей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40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вимірювань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за формулою</a:t>
            </a: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x = ∑x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середнє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значення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40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вимірювань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за формулою</a:t>
            </a: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Для визначення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R:</a:t>
            </a:r>
          </a:p>
          <a:p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вибірка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поділяється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в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хронологічному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порядку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відбору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на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вісім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підвибірок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по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п'ять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мірних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пляшок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у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кожній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uk-UA" alt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alt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 descr="http://zakon.rada.gov.ua/laws/file/imgs/36/p446528n115-20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70" y="2762969"/>
            <a:ext cx="1268362" cy="833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7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0340" y="125413"/>
            <a:ext cx="46022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/>
              <a:t>Директива</a:t>
            </a:r>
            <a:r>
              <a:rPr lang="en-US" altLang="en-US" sz="2000" dirty="0"/>
              <a:t> 75/107/</a:t>
            </a:r>
            <a:r>
              <a:rPr lang="uk-UA" altLang="en-US" sz="2000" dirty="0"/>
              <a:t>Є</a:t>
            </a:r>
            <a:r>
              <a:rPr lang="en-US" altLang="en-US" sz="2000" dirty="0"/>
              <a:t>EC </a:t>
            </a:r>
            <a:r>
              <a:rPr lang="uk-UA" altLang="en-US" sz="2000" dirty="0"/>
              <a:t>ДОДАТОК</a:t>
            </a:r>
            <a:r>
              <a:rPr lang="en-US" altLang="en-US" sz="2000" dirty="0"/>
              <a:t> II  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6" name="Rounded Rectangle 4"/>
          <p:cNvSpPr/>
          <p:nvPr/>
        </p:nvSpPr>
        <p:spPr>
          <a:xfrm>
            <a:off x="1561172" y="525523"/>
            <a:ext cx="10080702" cy="53682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alt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uk-UA" alt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Здійснюється розрахунок: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розмаху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фактичних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місткостей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кожної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підвибірки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тобто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різниці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між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максимальним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та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мінімальним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значеннями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фактичних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місткостей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з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п'яти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пляшок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у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кожній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підвибірці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з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визначенням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1,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...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R8;</a:t>
            </a:r>
          </a:p>
          <a:p>
            <a:pPr>
              <a:spcBef>
                <a:spcPts val="600"/>
              </a:spcBef>
            </a:pP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суми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розмахів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фактичних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місткостей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восьми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підвибірок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за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формулою</a:t>
            </a:r>
            <a:r>
              <a:rPr lang="en-US" dirty="0"/>
              <a:t>: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∑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Ri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 = R1 + R2 + ... + R8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uk-UA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Отже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середнє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значення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розмаху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 R </a:t>
            </a:r>
            <a:r>
              <a:rPr lang="uk-UA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розраховується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за формулою:</a:t>
            </a:r>
            <a:r>
              <a:rPr lang="uk-UA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uk-UA" altLang="en-US" sz="28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alt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 descr="http://zakon.rada.gov.ua/laws/file/imgs/36/p446528n123-23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46" y="5352586"/>
            <a:ext cx="1241270" cy="541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9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67118" y="273424"/>
            <a:ext cx="785495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Дякую за увагу</a:t>
            </a: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altLang="en-US" sz="6000" dirty="0" smtClean="0">
              <a:solidFill>
                <a:schemeClr val="bg1"/>
              </a:solidFill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36" y="2142565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9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71" y="134470"/>
            <a:ext cx="7847799" cy="590550"/>
          </a:xfrm>
        </p:spPr>
        <p:txBody>
          <a:bodyPr/>
          <a:lstStyle/>
          <a:p>
            <a:pPr algn="ctr"/>
            <a:r>
              <a:rPr lang="en-GB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Довідкові</a:t>
            </a:r>
            <a:r>
              <a:rPr lang="uk-UA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endParaRPr lang="en-US" alt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4" y="940173"/>
            <a:ext cx="11268635" cy="5097556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</a:t>
            </a:r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ДИРЕКТИВА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2007/45/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ЄВРОПЕЙСЬКОГО ПАРЛАМЕНТУ ТА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 від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вересня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встановлює правила щодо </a:t>
            </a:r>
            <a:r>
              <a:rPr lang="uk-UA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номінальної кількості розфасованих продуктів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що замінює Директиви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75/106/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80/232/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вносить зміни до Директиви Ради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76/211/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EC;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</a:t>
            </a:r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Довідник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EURAMET </a:t>
            </a:r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 звірень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Довідник</a:t>
            </a:r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EURAMET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4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версія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1.0 (05/2016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CIPM MRA-D-05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Звірення вимірювань 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CIPM MRA;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CIPM MRA-D-04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алібрувальні та вимірювальні можливості в контексті Угоди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CIPM MRA;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alt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978" y="570478"/>
            <a:ext cx="1144344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8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12</a:t>
            </a:r>
            <a:r>
              <a:rPr 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  <a:r>
              <a:rPr lang="uk-UA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OIML </a:t>
            </a:r>
            <a:r>
              <a:rPr 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D1:2012 </a:t>
            </a:r>
            <a:r>
              <a:rPr lang="uk-UA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Розгляд </a:t>
            </a:r>
            <a:r>
              <a:rPr lang="en-US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2600" b="0" dirty="0" smtClean="0">
                <a:solidFill>
                  <a:srgbClr val="7030A0"/>
                </a:solidFill>
                <a:cs typeface="Arial" panose="020B0604020202020204" pitchFamily="34" charset="0"/>
              </a:rPr>
              <a:t>Закону про метрологію</a:t>
            </a:r>
            <a:r>
              <a:rPr lang="en-US" sz="2600" b="0" dirty="0" smtClean="0">
                <a:solidFill>
                  <a:srgbClr val="7030A0"/>
                </a:solidFill>
                <a:cs typeface="Arial" panose="020B0604020202020204" pitchFamily="34" charset="0"/>
              </a:rPr>
              <a:t>;</a:t>
            </a:r>
            <a:endParaRPr lang="en-US" sz="2600" b="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endParaRPr lang="en-US" sz="500" b="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13</a:t>
            </a:r>
            <a:r>
              <a:rPr 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  <a:r>
              <a:rPr lang="uk-UA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ILAC-P10:01/2013</a:t>
            </a:r>
            <a:r>
              <a:rPr lang="en-US" sz="2600" dirty="0" smtClean="0">
                <a:cs typeface="Arial" panose="020B0604020202020204" pitchFamily="34" charset="0"/>
              </a:rPr>
              <a:t> </a:t>
            </a:r>
            <a:r>
              <a:rPr lang="uk-UA" sz="2600" dirty="0" smtClean="0">
                <a:cs typeface="Arial" panose="020B0604020202020204" pitchFamily="34" charset="0"/>
              </a:rPr>
              <a:t>Політика </a:t>
            </a:r>
            <a:r>
              <a:rPr lang="en-US" sz="2600" b="0" dirty="0" smtClean="0">
                <a:cs typeface="Arial" panose="020B0604020202020204" pitchFamily="34" charset="0"/>
              </a:rPr>
              <a:t>ILAC </a:t>
            </a:r>
            <a:r>
              <a:rPr lang="uk-UA" sz="2600" b="0" dirty="0" smtClean="0">
                <a:cs typeface="Arial" panose="020B0604020202020204" pitchFamily="34" charset="0"/>
              </a:rPr>
              <a:t>щодо </a:t>
            </a:r>
            <a:r>
              <a:rPr lang="uk-UA" sz="2600" b="0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простежуваності</a:t>
            </a:r>
            <a:r>
              <a:rPr lang="en-US" sz="2600" b="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uk-UA" sz="2600" b="0" dirty="0" smtClean="0">
                <a:solidFill>
                  <a:srgbClr val="7030A0"/>
                </a:solidFill>
                <a:cs typeface="Arial" panose="020B0604020202020204" pitchFamily="34" charset="0"/>
              </a:rPr>
              <a:t>результатів вимірювань</a:t>
            </a:r>
            <a:r>
              <a:rPr lang="en-US" sz="2600" b="0" dirty="0" smtClean="0">
                <a:solidFill>
                  <a:srgbClr val="7030A0"/>
                </a:solidFill>
                <a:cs typeface="Arial" panose="020B0604020202020204" pitchFamily="34" charset="0"/>
              </a:rPr>
              <a:t>;</a:t>
            </a:r>
            <a:endParaRPr lang="en-US" sz="2600" b="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endParaRPr lang="it-IT" altLang="en-US" sz="500" b="0" dirty="0">
              <a:cs typeface="Arial" panose="020B0604020202020204" pitchFamily="34" charset="0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it-IT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14</a:t>
            </a:r>
            <a:r>
              <a:rPr lang="it-IT" alt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  <a:r>
              <a:rPr lang="uk-UA" alt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it-IT" alt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OIML </a:t>
            </a:r>
            <a:r>
              <a:rPr lang="it-IT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V1 </a:t>
            </a:r>
            <a:r>
              <a:rPr lang="uk-UA" alt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Видання</a:t>
            </a:r>
            <a:r>
              <a:rPr lang="it-IT" alt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it-IT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2013 (E/F) </a:t>
            </a:r>
            <a:r>
              <a:rPr lang="uk-UA" altLang="en-US" sz="2600" dirty="0" smtClean="0">
                <a:cs typeface="Arial" panose="020B0604020202020204" pitchFamily="34" charset="0"/>
              </a:rPr>
              <a:t>Міжнародний словник термінів в </a:t>
            </a:r>
            <a:r>
              <a:rPr lang="uk-UA" altLang="en-US" sz="2600" b="0" dirty="0" smtClean="0">
                <a:cs typeface="Arial" panose="020B0604020202020204" pitchFamily="34" charset="0"/>
              </a:rPr>
              <a:t>законодавчій метрології </a:t>
            </a:r>
            <a:r>
              <a:rPr lang="en-US" altLang="en-US" sz="2600" b="0" dirty="0" smtClean="0">
                <a:cs typeface="Arial" panose="020B0604020202020204" pitchFamily="34" charset="0"/>
              </a:rPr>
              <a:t>(VIML</a:t>
            </a:r>
            <a:r>
              <a:rPr lang="en-US" altLang="en-US" sz="2600" b="0" dirty="0">
                <a:cs typeface="Arial" panose="020B0604020202020204" pitchFamily="34" charset="0"/>
              </a:rPr>
              <a:t>); 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altLang="en-US" sz="500" b="0" dirty="0">
              <a:cs typeface="Arial" panose="020B0604020202020204" pitchFamily="34" charset="0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15</a:t>
            </a:r>
            <a:r>
              <a:rPr lang="en-US" alt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  <a:r>
              <a:rPr lang="uk-UA" alt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OIML </a:t>
            </a:r>
            <a:r>
              <a:rPr lang="en-US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V2-200 </a:t>
            </a:r>
            <a:r>
              <a:rPr lang="uk-UA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Видання</a:t>
            </a:r>
            <a:r>
              <a:rPr lang="en-US" alt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2012 (E/F) </a:t>
            </a:r>
            <a:r>
              <a:rPr lang="en-US" altLang="en-US" sz="2600" b="0" dirty="0" smtClean="0">
                <a:cs typeface="Arial" panose="020B0604020202020204" pitchFamily="34" charset="0"/>
              </a:rPr>
              <a:t>(</a:t>
            </a:r>
            <a:r>
              <a:rPr lang="uk-UA" altLang="en-US" sz="2600" b="0" dirty="0" smtClean="0">
                <a:cs typeface="Arial" panose="020B0604020202020204" pitchFamily="34" charset="0"/>
              </a:rPr>
              <a:t>Видання</a:t>
            </a:r>
            <a:r>
              <a:rPr lang="en-US" altLang="en-US" sz="2600" b="0" dirty="0" smtClean="0">
                <a:cs typeface="Arial" panose="020B0604020202020204" pitchFamily="34" charset="0"/>
              </a:rPr>
              <a:t> 2010</a:t>
            </a:r>
            <a:r>
              <a:rPr lang="uk-UA" altLang="en-US" sz="2600" b="0" dirty="0" smtClean="0">
                <a:cs typeface="Arial" panose="020B0604020202020204" pitchFamily="34" charset="0"/>
              </a:rPr>
              <a:t> р.</a:t>
            </a:r>
            <a:r>
              <a:rPr lang="en-US" altLang="en-US" sz="2600" b="0" dirty="0" smtClean="0">
                <a:cs typeface="Arial" panose="020B0604020202020204" pitchFamily="34" charset="0"/>
              </a:rPr>
              <a:t> </a:t>
            </a:r>
            <a:r>
              <a:rPr lang="uk-UA" altLang="en-US" sz="2600" b="0" dirty="0" smtClean="0">
                <a:cs typeface="Arial" panose="020B0604020202020204" pitchFamily="34" charset="0"/>
              </a:rPr>
              <a:t>з незначними виправленнями</a:t>
            </a:r>
            <a:r>
              <a:rPr lang="en-US" altLang="en-US" sz="2600" b="0" dirty="0" smtClean="0">
                <a:cs typeface="Arial" panose="020B0604020202020204" pitchFamily="34" charset="0"/>
              </a:rPr>
              <a:t>) </a:t>
            </a:r>
            <a:r>
              <a:rPr lang="uk-UA" sz="2600" dirty="0">
                <a:cs typeface="Arial" panose="020B0604020202020204" pitchFamily="34" charset="0"/>
              </a:rPr>
              <a:t>Міжнародний словник з метрології – Основні та загальні поняття та пов’язанні </a:t>
            </a:r>
            <a:r>
              <a:rPr lang="uk-UA" sz="2600" dirty="0" smtClean="0">
                <a:cs typeface="Arial" panose="020B0604020202020204" pitchFamily="34" charset="0"/>
              </a:rPr>
              <a:t>терміни </a:t>
            </a:r>
            <a:r>
              <a:rPr lang="en-US" altLang="en-US" sz="2600" dirty="0" smtClean="0">
                <a:cs typeface="Arial" panose="020B0604020202020204" pitchFamily="34" charset="0"/>
              </a:rPr>
              <a:t>(</a:t>
            </a:r>
            <a:r>
              <a:rPr lang="en-US" altLang="en-US" sz="2600" dirty="0">
                <a:cs typeface="Arial" panose="020B0604020202020204" pitchFamily="34" charset="0"/>
              </a:rPr>
              <a:t>VIM)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altLang="en-US" sz="500" b="0" dirty="0">
                <a:cs typeface="Arial" panose="020B0604020202020204" pitchFamily="34" charset="0"/>
              </a:rPr>
              <a:t> </a:t>
            </a:r>
            <a:endParaRPr lang="en-US" altLang="en-US" sz="500" b="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16)</a:t>
            </a:r>
            <a:r>
              <a:rPr lang="en-US" alt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uk-UA" alt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Кількість фасованого товару в упаковках</a:t>
            </a:r>
            <a:r>
              <a:rPr lang="en-US" altLang="en-US" sz="2600" dirty="0" smtClean="0">
                <a:cs typeface="Arial" panose="020B0604020202020204" pitchFamily="34" charset="0"/>
              </a:rPr>
              <a:t>: </a:t>
            </a:r>
            <a:r>
              <a:rPr lang="en-US" altLang="en-US" sz="2600" b="0" dirty="0">
                <a:cs typeface="Arial" panose="020B0604020202020204" pitchFamily="34" charset="0"/>
              </a:rPr>
              <a:t>OIML R 87 </a:t>
            </a:r>
            <a:r>
              <a:rPr lang="uk-UA" altLang="en-US" sz="2600" b="0" dirty="0" smtClean="0">
                <a:cs typeface="Arial" panose="020B0604020202020204" pitchFamily="34" charset="0"/>
              </a:rPr>
              <a:t>видання</a:t>
            </a:r>
            <a:r>
              <a:rPr lang="en-US" altLang="en-US" sz="2600" b="0" dirty="0" smtClean="0">
                <a:cs typeface="Arial" panose="020B0604020202020204" pitchFamily="34" charset="0"/>
              </a:rPr>
              <a:t> 2016</a:t>
            </a:r>
            <a:r>
              <a:rPr lang="uk-UA" altLang="en-US" sz="2600" b="0" dirty="0" smtClean="0">
                <a:cs typeface="Arial" panose="020B0604020202020204" pitchFamily="34" charset="0"/>
              </a:rPr>
              <a:t> р.</a:t>
            </a:r>
            <a:r>
              <a:rPr lang="en-US" altLang="en-US" sz="2600" b="0" dirty="0" smtClean="0">
                <a:cs typeface="Arial" panose="020B0604020202020204" pitchFamily="34" charset="0"/>
              </a:rPr>
              <a:t> </a:t>
            </a:r>
            <a:r>
              <a:rPr lang="en-US" altLang="en-US" sz="2600" b="0" dirty="0">
                <a:cs typeface="Arial" panose="020B0604020202020204" pitchFamily="34" charset="0"/>
              </a:rPr>
              <a:t>(E); 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altLang="en-US" sz="500" b="0" dirty="0">
              <a:cs typeface="Arial" panose="020B0604020202020204" pitchFamily="34" charset="0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altLang="en-US" sz="2600" dirty="0">
                <a:solidFill>
                  <a:srgbClr val="7030A0"/>
                </a:solidFill>
                <a:cs typeface="Arial" panose="020B0604020202020204" pitchFamily="34" charset="0"/>
              </a:rPr>
              <a:t>17</a:t>
            </a:r>
            <a:r>
              <a:rPr lang="en-US" alt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  <a:r>
              <a:rPr lang="uk-UA" alt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 Настанова </a:t>
            </a:r>
            <a:r>
              <a:rPr lang="en-US" altLang="en-US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WELMEC 5.2/2015</a:t>
            </a:r>
            <a:r>
              <a:rPr lang="en-US" altLang="en-US" sz="2600" dirty="0">
                <a:cs typeface="Arial" panose="020B0604020202020204" pitchFamily="34" charset="0"/>
              </a:rPr>
              <a:t>: </a:t>
            </a:r>
            <a:r>
              <a:rPr lang="uk-UA" altLang="en-US" sz="2600" dirty="0" smtClean="0">
                <a:cs typeface="Arial" panose="020B0604020202020204" pitchFamily="34" charset="0"/>
              </a:rPr>
              <a:t>Настанова щодо ринкового нагляду в сфері </a:t>
            </a:r>
            <a:r>
              <a:rPr lang="en-US" altLang="en-US" sz="2600" b="0" dirty="0" smtClean="0">
                <a:cs typeface="Arial" panose="020B0604020202020204" pitchFamily="34" charset="0"/>
              </a:rPr>
              <a:t>NAWI </a:t>
            </a:r>
            <a:r>
              <a:rPr lang="uk-UA" altLang="en-US" sz="2600" b="0" dirty="0" smtClean="0">
                <a:cs typeface="Arial" panose="020B0604020202020204" pitchFamily="34" charset="0"/>
              </a:rPr>
              <a:t>та</a:t>
            </a:r>
            <a:r>
              <a:rPr lang="en-US" altLang="en-US" sz="2600" b="0" dirty="0" smtClean="0">
                <a:cs typeface="Arial" panose="020B0604020202020204" pitchFamily="34" charset="0"/>
              </a:rPr>
              <a:t> </a:t>
            </a:r>
            <a:r>
              <a:rPr lang="en-US" altLang="en-US" sz="2600" b="0" dirty="0">
                <a:cs typeface="Arial" panose="020B0604020202020204" pitchFamily="34" charset="0"/>
              </a:rPr>
              <a:t>MID.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953870" y="263432"/>
            <a:ext cx="782972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GB" altLang="en-US" sz="2800" b="0" dirty="0">
                <a:latin typeface="Calibri" panose="020F0502020204030204" pitchFamily="34" charset="0"/>
              </a:rPr>
              <a:t>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Довідкові документи</a:t>
            </a:r>
            <a:endParaRPr lang="en-US" alt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1303991" y="669926"/>
            <a:ext cx="8839200" cy="4936282"/>
          </a:xfrm>
          <a:prstGeom prst="ellipse">
            <a:avLst/>
          </a:prstGeom>
          <a:solidFill>
            <a:srgbClr val="FFC000"/>
          </a:solidFill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9pPr>
          </a:lstStyle>
          <a:p>
            <a:pPr eaLnBrk="1" hangingPunct="1">
              <a:defRPr/>
            </a:pP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5723591" y="1988483"/>
            <a:ext cx="3322638" cy="1820862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800" b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</a:t>
            </a: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ISO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IEC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140604" y="1713845"/>
            <a:ext cx="3802062" cy="2005013"/>
          </a:xfrm>
          <a:prstGeom prst="ellipse">
            <a:avLst/>
          </a:prstGeom>
          <a:solidFill>
            <a:schemeClr val="accent2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OIML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WTO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269191" y="3464858"/>
            <a:ext cx="3865563" cy="1752600"/>
          </a:xfrm>
          <a:prstGeom prst="ellipse">
            <a:avLst/>
          </a:prstGeom>
          <a:solidFill>
            <a:srgbClr val="FF99CC"/>
          </a:solidFill>
          <a:ln w="38100" algn="ctr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alt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BIPM</a:t>
            </a:r>
            <a:endParaRPr lang="en-US" altLang="en-US" sz="4000" b="0" dirty="0" smtClean="0">
              <a:solidFill>
                <a:srgbClr val="00206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775979" y="3579158"/>
            <a:ext cx="3178175" cy="17065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ILAC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 IAF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3264160" y="868017"/>
            <a:ext cx="535701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9pPr>
          </a:lstStyle>
          <a:p>
            <a:pPr algn="ctr">
              <a:defRPr/>
            </a:pPr>
            <a:r>
              <a:rPr lang="uk-UA" sz="32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Світова система метрології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107760" y="52703"/>
            <a:ext cx="5669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sz="2800" dirty="0" smtClean="0">
                <a:ln>
                  <a:solidFill>
                    <a:srgbClr val="FF0000"/>
                  </a:solidFill>
                </a:ln>
                <a:cs typeface="Arial" panose="020B0604020202020204" pitchFamily="34" charset="0"/>
              </a:rPr>
              <a:t>Світова інфраструктура якості</a:t>
            </a:r>
            <a:endParaRPr lang="en-US" sz="2800" dirty="0">
              <a:ln>
                <a:solidFill>
                  <a:srgbClr val="FF0000"/>
                </a:solidFill>
              </a:ln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667435" y="762746"/>
            <a:ext cx="8955741" cy="5029200"/>
          </a:xfrm>
          <a:prstGeom prst="ellipse">
            <a:avLst/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477435" y="1994926"/>
            <a:ext cx="5184902" cy="2241550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Європейські організації стандартизації 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(ESOs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): *CEN, CENELEC </a:t>
            </a:r>
            <a:r>
              <a:rPr lang="uk-UA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або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ETSI;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*EN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uk-UA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європейські стандарти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).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565960" y="1874276"/>
            <a:ext cx="3644900" cy="1109662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Wingdings 2" panose="05020102010507070707" pitchFamily="18" charset="2"/>
              <a:buNone/>
            </a:pPr>
            <a:r>
              <a:rPr lang="en-US" altLang="en-US" sz="3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WELMEC</a:t>
            </a:r>
            <a:endParaRPr lang="en-US" altLang="en-US" sz="3200" b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706596" y="2748474"/>
            <a:ext cx="4860758" cy="2693987"/>
          </a:xfrm>
          <a:prstGeom prst="ellipse">
            <a:avLst/>
          </a:prstGeom>
          <a:solidFill>
            <a:srgbClr val="FF99CC"/>
          </a:solidFill>
          <a:ln w="571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EURAMET:</a:t>
            </a:r>
          </a:p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Європейська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асоціація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національних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метрологічних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установ</a:t>
            </a: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767949" y="4120588"/>
            <a:ext cx="3314150" cy="14830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EA: </a:t>
            </a:r>
            <a:r>
              <a:rPr lang="uk-UA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Європейська акредитація</a:t>
            </a:r>
            <a:endParaRPr lang="en-US" altLang="en-US" sz="2400" b="0" dirty="0" smtClean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082780" y="1172154"/>
            <a:ext cx="659906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SimSun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Європейська </a:t>
            </a:r>
            <a:r>
              <a:rPr lang="uk-UA" sz="32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метрології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771752" y="137634"/>
            <a:ext cx="6636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sz="2800" dirty="0" smtClean="0">
                <a:ln>
                  <a:solidFill>
                    <a:srgbClr val="FF0000"/>
                  </a:solidFill>
                </a:ln>
                <a:cs typeface="Arial" panose="020B0604020202020204" pitchFamily="34" charset="0"/>
              </a:rPr>
              <a:t>Європейська </a:t>
            </a:r>
            <a:r>
              <a:rPr lang="uk-UA" sz="2800" dirty="0">
                <a:ln>
                  <a:solidFill>
                    <a:srgbClr val="FF0000"/>
                  </a:solidFill>
                </a:ln>
                <a:cs typeface="Arial" panose="020B0604020202020204" pitchFamily="34" charset="0"/>
              </a:rPr>
              <a:t>інфраструктура якості</a:t>
            </a:r>
            <a:endParaRPr lang="en-US" sz="2800" dirty="0">
              <a:ln>
                <a:solidFill>
                  <a:srgbClr val="FF0000"/>
                </a:solidFill>
              </a:ln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3911" y="433108"/>
            <a:ext cx="1171154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en-US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СВІТОВІ ОРГАНІЗАЦІЇ</a:t>
            </a:r>
            <a:endParaRPr lang="en-US" altLang="en-US" sz="20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(OIML) </a:t>
            </a:r>
            <a:r>
              <a:rPr lang="ru-RU" sz="2000" dirty="0" err="1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Міжнародна</a:t>
            </a:r>
            <a:r>
              <a:rPr lang="ru-RU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організація</a:t>
            </a:r>
            <a:r>
              <a:rPr lang="ru-RU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законодавчої</a:t>
            </a:r>
            <a:r>
              <a:rPr lang="ru-RU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метрології</a:t>
            </a:r>
            <a:r>
              <a:rPr lang="en-US" altLang="en-US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altLang="en-US" sz="2000" dirty="0" smtClean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altLang="en-US" sz="2000" dirty="0" smtClean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СОТ</a:t>
            </a:r>
            <a:r>
              <a:rPr lang="en-US" altLang="en-US" sz="2000" dirty="0" smtClean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uk-UA" altLang="en-US" sz="2000" dirty="0" smtClean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Світова організація торгівлі</a:t>
            </a:r>
            <a:r>
              <a:rPr lang="en-US" altLang="en-US" sz="2000" dirty="0" smtClean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altLang="en-US" sz="2000" dirty="0">
              <a:solidFill>
                <a:srgbClr val="FFFF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BIPM</a:t>
            </a:r>
            <a:r>
              <a:rPr lang="uk-UA" altLang="en-US" sz="2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b="0" dirty="0" smtClean="0"/>
              <a:t> </a:t>
            </a:r>
            <a:r>
              <a:rPr lang="ru-RU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Міжнародне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бюро </a:t>
            </a:r>
            <a:r>
              <a:rPr lang="ru-RU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мір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ваги</a:t>
            </a:r>
            <a:r>
              <a:rPr lang="en-US" altLang="en-US" sz="2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altLang="en-US" sz="20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(ISO) </a:t>
            </a:r>
            <a:r>
              <a:rPr lang="uk-UA" altLang="en-US" sz="2000" dirty="0" smtClean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Міжнародна організація зі стандартизації</a:t>
            </a:r>
            <a:r>
              <a:rPr lang="en-US" altLang="en-US" sz="2000" dirty="0" smtClean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altLang="en-US" sz="2000" dirty="0">
              <a:solidFill>
                <a:srgbClr val="7030A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(IEC) </a:t>
            </a:r>
            <a:r>
              <a:rPr lang="ru-RU" sz="2000" dirty="0" err="1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Міжнародна</a:t>
            </a:r>
            <a:r>
              <a:rPr lang="ru-RU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електротехнічна</a:t>
            </a:r>
            <a:r>
              <a:rPr lang="ru-RU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комісія</a:t>
            </a:r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 </a:t>
            </a:r>
          </a:p>
          <a:p>
            <a:r>
              <a:rPr lang="en-US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ILAC</a:t>
            </a:r>
            <a:r>
              <a:rPr lang="uk-UA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) Міжнародна кооперація з акредитації лабораторій</a:t>
            </a:r>
            <a:r>
              <a:rPr lang="en-US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;  </a:t>
            </a:r>
            <a:endParaRPr lang="en-US" alt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(IAF) </a:t>
            </a:r>
            <a:r>
              <a:rPr lang="uk-UA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Міжнародний форум з акредитації</a:t>
            </a:r>
            <a:r>
              <a:rPr lang="en-US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altLang="en-US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ЄВРОПЕЙСЬКІ ОРГАНІЗАЦІЇ</a:t>
            </a:r>
            <a:endParaRPr lang="en-US" altLang="en-US" sz="20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(EURAMET) </a:t>
            </a:r>
            <a:r>
              <a:rPr lang="ru-RU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Європейська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асоціація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національних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метрологічних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установ</a:t>
            </a:r>
            <a:r>
              <a:rPr lang="en-US" altLang="en-US" sz="2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altLang="en-US" sz="20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(EA) </a:t>
            </a:r>
            <a:r>
              <a:rPr lang="ru-RU" sz="2000" dirty="0" err="1">
                <a:ea typeface="Calibri" panose="020F0502020204030204" pitchFamily="34" charset="0"/>
                <a:cs typeface="Arial" panose="020B0604020202020204" pitchFamily="34" charset="0"/>
              </a:rPr>
              <a:t>Європейська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ea typeface="Calibri" panose="020F0502020204030204" pitchFamily="34" charset="0"/>
                <a:cs typeface="Arial" panose="020B0604020202020204" pitchFamily="34" charset="0"/>
              </a:rPr>
              <a:t>кооперація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 з </a:t>
            </a:r>
            <a:r>
              <a:rPr lang="ru-RU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акредитації</a:t>
            </a:r>
            <a:r>
              <a:rPr lang="en-US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alt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(WELMEC) </a:t>
            </a:r>
            <a:r>
              <a:rPr lang="uk-UA" altLang="en-US" sz="2000" dirty="0" smtClean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Європейська співпраця із законодавчої метрології</a:t>
            </a:r>
            <a:r>
              <a:rPr lang="en-US" altLang="en-US" sz="2000" dirty="0" smtClean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altLang="en-US" sz="2000" dirty="0">
              <a:solidFill>
                <a:srgbClr val="FFFF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(CEN) </a:t>
            </a:r>
            <a:r>
              <a:rPr lang="uk-UA" altLang="en-US" sz="2000" dirty="0" smtClean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Європейський комітет зі стандартизації</a:t>
            </a:r>
            <a:r>
              <a:rPr lang="en-US" altLang="en-US" sz="2000" dirty="0" smtClean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altLang="en-US" sz="2000" dirty="0">
              <a:solidFill>
                <a:srgbClr val="7030A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(ENs) </a:t>
            </a:r>
            <a:r>
              <a:rPr lang="uk-UA" altLang="en-US" sz="2000" dirty="0" smtClean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Європейські стандарти</a:t>
            </a:r>
            <a:r>
              <a:rPr lang="en-US" altLang="en-US" sz="2000" dirty="0" smtClean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 </a:t>
            </a:r>
            <a:endParaRPr lang="en-US" altLang="en-US" sz="2000" dirty="0">
              <a:solidFill>
                <a:srgbClr val="7030A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(CENELEC) </a:t>
            </a:r>
            <a:r>
              <a:rPr lang="uk-UA" altLang="en-US" sz="2000" dirty="0" smtClean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Європейський комітет зі стандартизації в електротехніці</a:t>
            </a:r>
            <a:r>
              <a:rPr lang="en-US" altLang="en-US" sz="2000" dirty="0" smtClean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altLang="en-US" sz="2000" dirty="0">
              <a:solidFill>
                <a:srgbClr val="7030A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(ETSI) </a:t>
            </a:r>
            <a:r>
              <a:rPr lang="uk-UA" altLang="en-US" sz="2000" dirty="0" smtClean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Європейський інститут телекомунікаційних стандартів</a:t>
            </a:r>
            <a:r>
              <a:rPr lang="en-US" altLang="en-US" sz="2000" dirty="0" smtClean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en-US" sz="2000" dirty="0">
              <a:solidFill>
                <a:srgbClr val="7030A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47817" y="-28557"/>
            <a:ext cx="6764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sz="2400" dirty="0" smtClean="0">
                <a:ln>
                  <a:solidFill>
                    <a:srgbClr val="FF0000"/>
                  </a:solidFill>
                </a:ln>
                <a:cs typeface="Arial" panose="020B0604020202020204" pitchFamily="34" charset="0"/>
              </a:rPr>
              <a:t>Європейські організації світового рівня</a:t>
            </a:r>
            <a:endParaRPr lang="en-US" sz="2400" dirty="0">
              <a:ln>
                <a:solidFill>
                  <a:srgbClr val="FF0000"/>
                </a:solidFill>
              </a:ln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3222</Words>
  <Application>Microsoft Office PowerPoint</Application>
  <PresentationFormat>Произвольный</PresentationFormat>
  <Paragraphs>419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Office Theme</vt:lpstr>
      <vt:lpstr>ДИРЕКТИВА РАДИ від 19 грудня 1974 року про наближення законодавства країн-членів стосовно пляшок, які використовуються як мірні ємності (75/107/ЄEC)</vt:lpstr>
      <vt:lpstr>Партнери Проекту:</vt:lpstr>
      <vt:lpstr>Довідкові документи</vt:lpstr>
      <vt:lpstr> Довідкові документи</vt:lpstr>
      <vt:lpstr> Довідкові документи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 Zaklivenets</dc:creator>
  <cp:lastModifiedBy>Dmytro Lutsenko</cp:lastModifiedBy>
  <cp:revision>156</cp:revision>
  <dcterms:created xsi:type="dcterms:W3CDTF">2017-05-23T09:40:12Z</dcterms:created>
  <dcterms:modified xsi:type="dcterms:W3CDTF">2018-11-06T19:50:36Z</dcterms:modified>
</cp:coreProperties>
</file>